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6" r:id="rId11"/>
    <p:sldId id="712" r:id="rId12"/>
    <p:sldId id="329" r:id="rId13"/>
    <p:sldId id="431" r:id="rId14"/>
    <p:sldId id="305" r:id="rId15"/>
    <p:sldId id="306" r:id="rId16"/>
    <p:sldId id="307" r:id="rId17"/>
    <p:sldId id="720" r:id="rId18"/>
    <p:sldId id="437" r:id="rId19"/>
    <p:sldId id="430" r:id="rId20"/>
    <p:sldId id="392" r:id="rId21"/>
    <p:sldId id="703" r:id="rId22"/>
    <p:sldId id="721" r:id="rId23"/>
    <p:sldId id="700" r:id="rId24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oop Kindunos" initials="SK" lastIdx="1" clrIdx="0">
    <p:extLst>
      <p:ext uri="{19B8F6BF-5375-455C-9EA6-DF929625EA0E}">
        <p15:presenceInfo xmlns:p15="http://schemas.microsoft.com/office/powerpoint/2012/main" userId="S::stoop@kindunos.nl::128e266c-bdca-44e1-86eb-177fc01fdc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7T11:38:43.953" idx="1">
    <p:pos x="7680" y="3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EB3DC3-F41C-4E6F-9149-B3F95B6DE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73849A-9BD0-497E-8E82-E88FC5565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80C69A-6D99-44C7-9426-4A1F6D6C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88E-874F-41FA-9E68-564278CE5DF2}" type="datetimeFigureOut">
              <a:rPr lang="nl-NL" smtClean="0"/>
              <a:t>12-4-2022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D82F89-A812-4BEC-A69C-4B89BD64D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2CFA7C-5687-465C-8E7A-1BBAFEBF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2FDF-5C1C-4336-B08E-BE85AD91D2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25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F0FC4-40E9-4D16-B6B2-E8E9DAB09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4D7E71D-12F1-4A62-AFBD-8E8CB235E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52B858-3602-4E59-8139-CADDD995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88E-874F-41FA-9E68-564278CE5DF2}" type="datetimeFigureOut">
              <a:rPr lang="nl-NL" smtClean="0"/>
              <a:t>12-4-2022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9591CB-9327-48BE-91DF-8B09E97A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B22308-9AFE-4C48-88CA-EDE0A4D4E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2FDF-5C1C-4336-B08E-BE85AD91D2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42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622B58-80DF-4D01-89AE-651498CE6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089820B-F3AF-4124-9EA3-1F7A57F5E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8444DD-0FE9-460C-B751-CD3D0DC49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88E-874F-41FA-9E68-564278CE5DF2}" type="datetimeFigureOut">
              <a:rPr lang="nl-NL" smtClean="0"/>
              <a:t>12-4-2022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5639AA-3DFF-4FE8-BDB3-B53C7EC7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7C0602-FB9B-45BA-B5FE-EF85718A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2FDF-5C1C-4336-B08E-BE85AD91D2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1396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>
                <a:solidFill>
                  <a:srgbClr val="004D7D"/>
                </a:solidFill>
              </a:rPr>
              <a:t>© NLR 2019 - NLR | ISASI 2019 Prestation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‹nr.›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49" y="793040"/>
            <a:ext cx="10792184" cy="61555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051" y="1943405"/>
            <a:ext cx="10652484" cy="43392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992915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F410D-618E-4795-8DF3-65B854977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2EDC31-9528-40F7-BBBE-B322E1DDB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82EDF4-8B28-4C77-90CE-2A25DB83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88E-874F-41FA-9E68-564278CE5DF2}" type="datetimeFigureOut">
              <a:rPr lang="nl-NL" smtClean="0"/>
              <a:t>12-4-2022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58D7CE-76AB-4BD3-83F8-DEF31116B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1282AF-2FE8-4D16-9863-0717D163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2FDF-5C1C-4336-B08E-BE85AD91D2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90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DC064-D092-467C-B772-C7296E1F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C5025A-DFE6-4485-B31B-C9574DA4C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70EA76-1A05-42A9-A9D9-E73AE828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88E-874F-41FA-9E68-564278CE5DF2}" type="datetimeFigureOut">
              <a:rPr lang="nl-NL" smtClean="0"/>
              <a:t>12-4-2022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638CC2-D41A-436A-8390-8BC06350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555100-E447-4038-B5EC-4D05EB09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2FDF-5C1C-4336-B08E-BE85AD91D2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8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9E787-ADDE-4F20-9344-E6BDE049D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0C6C31-86A4-4D1C-9A95-38FF49B23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1535E8E-A839-4DA4-A86A-B894DC739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1D83AD-BAFE-49C1-8EC5-335850394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88E-874F-41FA-9E68-564278CE5DF2}" type="datetimeFigureOut">
              <a:rPr lang="nl-NL" smtClean="0"/>
              <a:t>12-4-2022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926BFF-5928-4F53-810F-46A705A2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D1BED1-1BA5-4BB1-9A29-8B7BB5A5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2FDF-5C1C-4336-B08E-BE85AD91D2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65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31F7F-AE7A-4CA7-B568-49CDC32D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9C2CCC-CBFD-4E75-9C28-DD3897C51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A84B8C1-D3D6-4EEE-9A64-B922184D0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07E3E0-70DA-4500-AB92-7D7910A0D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743ABE1-7020-4E13-BDF6-981594888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72BC859-2D24-4AED-BC5C-4541D727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88E-874F-41FA-9E68-564278CE5DF2}" type="datetimeFigureOut">
              <a:rPr lang="nl-NL" smtClean="0"/>
              <a:t>12-4-2022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D5F43E5-9D2B-43AA-85AB-A4969534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450478E-C524-43A0-BFF0-DC76C744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2FDF-5C1C-4336-B08E-BE85AD91D2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20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706DE-2DF8-428C-BF01-FB8CE66F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3C12AB3-BCD8-42BB-8A65-D2228A0F1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88E-874F-41FA-9E68-564278CE5DF2}" type="datetimeFigureOut">
              <a:rPr lang="nl-NL" smtClean="0"/>
              <a:t>12-4-2022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734DFF6-980F-40F1-88CA-B2B8D0EE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E414773-EF80-43D1-8D46-66230133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2FDF-5C1C-4336-B08E-BE85AD91D2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97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4BE81E5-C189-43BB-9FA7-8AC5034F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88E-874F-41FA-9E68-564278CE5DF2}" type="datetimeFigureOut">
              <a:rPr lang="nl-NL" smtClean="0"/>
              <a:t>12-4-2022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13E78A9-0510-44AA-B5EB-B2D1C47FA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CA4887-9CB7-4598-A83B-6E167E0B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2FDF-5C1C-4336-B08E-BE85AD91D2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290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79080-7206-4954-BB78-0EB78239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70D75E-A0EB-494D-B4BA-C3B90F98A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680938-B211-4A10-8A8F-5E07D5CE7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793FF6-48D7-45E8-BB4C-FBCB10CC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88E-874F-41FA-9E68-564278CE5DF2}" type="datetimeFigureOut">
              <a:rPr lang="nl-NL" smtClean="0"/>
              <a:t>12-4-2022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6871C8-358A-4FEA-A018-C1DBA91C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94D3C3D-A048-4FF1-8CE9-96910FCB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2FDF-5C1C-4336-B08E-BE85AD91D2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7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5028C-C432-4BA8-9895-94C5A85D8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555820A-6FDD-44CD-B92D-B061C38A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19BF85-3C60-4604-8227-F4C378B3F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974008-2DA2-4F9E-9A42-5E4575E8F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88E-874F-41FA-9E68-564278CE5DF2}" type="datetimeFigureOut">
              <a:rPr lang="nl-NL" smtClean="0"/>
              <a:t>12-4-2022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870DFF-9511-41F5-95F9-272BE0A45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35F244B-6214-4F6C-B582-E0CD2879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2FDF-5C1C-4336-B08E-BE85AD91D2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26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3E39395-6EB4-43A2-A740-A4C9E8DF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30C4A7-5D40-4C3B-A4A6-A2593871D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C46CFE-939F-4741-9408-931C48FA6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DE88E-874F-41FA-9E68-564278CE5DF2}" type="datetimeFigureOut">
              <a:rPr lang="nl-NL" smtClean="0"/>
              <a:t>12-4-2022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B9B012-12F4-4C7F-A999-F6E0DE728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D4127E-F0A8-4312-94AE-3C5430C6D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02FDF-5C1C-4336-B08E-BE85AD91D2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01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hyperlink" Target="https://en.wikipedia.org/wiki/File:1964_Boeing_737_concept.pn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en.wikipedia.org/wiki/File:Boeing_737-200_planform_view.jpg" TargetMode="External"/><Relationship Id="rId7" Type="http://schemas.openxmlformats.org/officeDocument/2006/relationships/hyperlink" Target="https://en.wikipedia.org/wiki/File:Boeing_737-200_(Brasilia_Air_Base)_JT8D.jpg" TargetMode="External"/><Relationship Id="rId12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hyperlink" Target="https://en.wikipedia.org/wiki/File:Boeing_737-9_MAX_CFM_LEAP-1B_PAS.jpg" TargetMode="External"/><Relationship Id="rId5" Type="http://schemas.openxmlformats.org/officeDocument/2006/relationships/hyperlink" Target="https://en.wikipedia.org/wiki/File:Transaero_b737-400_planform_ei-cxk_arp.jpg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s://en.wikipedia.org/wiki/File:CFM-56_Lauda_737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//kindunos.sharepoint.com/kindunos.sharepoint.com/upload.wikimedia.org/wikipedia/commons/8/83/Plane_crash_into_Hudson_Rivercroped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//kindunos.sharepoint.com/upload.wikimedia.org/wikipedia/commons/0/04/Deborah_Hersman_NTSB_Chairman.jpeg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d.ibtimes.co.uk/en/full/1419682/high-frequency-routes-would-allow-aircraft-benefit-flying-formation-like-birds-during-cruise.jp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alemmarafi.com/wp-content/uploads/2011/10/swiss_cheese_model.pn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C809D-3FA6-4EB7-A1AD-808F3BD6E1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altLang="nl-NL" sz="4000" dirty="0"/>
              <a:t>NVRB Symposium 13 April 2022</a:t>
            </a:r>
            <a:br>
              <a:rPr lang="nl-NL" altLang="nl-NL" sz="6000" dirty="0">
                <a:solidFill>
                  <a:srgbClr val="9E2A06"/>
                </a:solidFill>
              </a:rPr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23429C-23AC-4DF7-9F2A-B4CFE7609B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Risicoanalyse en bedrijfszekerheid</a:t>
            </a:r>
          </a:p>
          <a:p>
            <a:r>
              <a:rPr lang="nl-NL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de luchtvaart </a:t>
            </a:r>
          </a:p>
          <a:p>
            <a:endParaRPr lang="nl-NL" sz="4400" dirty="0">
              <a:latin typeface="Arial" panose="020B0604020202020204" pitchFamily="34" charset="0"/>
            </a:endParaRPr>
          </a:p>
          <a:p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John Stoop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420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36" descr="https://news.files.bbci.co.uk/include/shorthand/43089/media/gettyimages-507435458-mr_kqvc6se.jpg">
            <a:extLst>
              <a:ext uri="{FF2B5EF4-FFF2-40B4-BE49-F238E27FC236}">
                <a16:creationId xmlns:a16="http://schemas.microsoft.com/office/drawing/2014/main" id="{FADCA0A1-1FDD-48BA-806A-79DED5749A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535"/>
            <a:ext cx="1139483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3" descr="Vertical speeds of Lion Air flight 610 and Ethiopian Airlines flight 302">
            <a:extLst>
              <a:ext uri="{FF2B5EF4-FFF2-40B4-BE49-F238E27FC236}">
                <a16:creationId xmlns:a16="http://schemas.microsoft.com/office/drawing/2014/main" id="{28BB7564-95E4-4BAC-95D6-1B12AFBFDA7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965" y="-95535"/>
            <a:ext cx="4737294" cy="61589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13CB47E-9A26-4707-BC9E-FB08E2695D3E}"/>
              </a:ext>
            </a:extLst>
          </p:cNvPr>
          <p:cNvSpPr txBox="1"/>
          <p:nvPr/>
        </p:nvSpPr>
        <p:spPr>
          <a:xfrm>
            <a:off x="344556" y="267814"/>
            <a:ext cx="3459088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Vier generaties sinds 1967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Original	100/200</a:t>
            </a:r>
          </a:p>
          <a:p>
            <a:r>
              <a:rPr lang="nl-NL" sz="2400" dirty="0">
                <a:solidFill>
                  <a:schemeClr val="bg1"/>
                </a:solidFill>
              </a:rPr>
              <a:t>Classic		300-500</a:t>
            </a:r>
          </a:p>
          <a:p>
            <a:r>
              <a:rPr lang="nl-NL" sz="2400" dirty="0">
                <a:solidFill>
                  <a:schemeClr val="bg1"/>
                </a:solidFill>
              </a:rPr>
              <a:t>Next Gen	600-900ER</a:t>
            </a:r>
          </a:p>
          <a:p>
            <a:r>
              <a:rPr lang="nl-NL" sz="2400" dirty="0">
                <a:solidFill>
                  <a:schemeClr val="bg1"/>
                </a:solidFill>
              </a:rPr>
              <a:t>MAX		7/8/9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25C253C-43DA-49FD-BF41-5E45D1AE7A8E}"/>
              </a:ext>
            </a:extLst>
          </p:cNvPr>
          <p:cNvSpPr txBox="1"/>
          <p:nvPr/>
        </p:nvSpPr>
        <p:spPr>
          <a:xfrm>
            <a:off x="6927965" y="6228291"/>
            <a:ext cx="26724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China </a:t>
            </a:r>
            <a:r>
              <a:rPr lang="nl-NL" b="1" dirty="0" err="1"/>
              <a:t>Eastern</a:t>
            </a:r>
            <a:r>
              <a:rPr lang="nl-NL" b="1" dirty="0"/>
              <a:t> Airlines</a:t>
            </a:r>
          </a:p>
        </p:txBody>
      </p:sp>
    </p:spTree>
    <p:extLst>
      <p:ext uri="{BB962C8B-B14F-4D97-AF65-F5344CB8AC3E}">
        <p14:creationId xmlns:p14="http://schemas.microsoft.com/office/powerpoint/2010/main" val="371395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95FF559E-CE9B-49D0-A4EC-58AF1914C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4650"/>
            <a:ext cx="58102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General Arrangement of the Boing 737-200 was described in this Introductory Brochure printed in 1968. (Credits: Chris Sloan)">
            <a:extLst>
              <a:ext uri="{FF2B5EF4-FFF2-40B4-BE49-F238E27FC236}">
                <a16:creationId xmlns:a16="http://schemas.microsoft.com/office/drawing/2014/main" id="{EEDED7A8-7DEB-4D57-9C54-E8942DFAF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220" y="1695582"/>
            <a:ext cx="5070316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ide View">
            <a:extLst>
              <a:ext uri="{FF2B5EF4-FFF2-40B4-BE49-F238E27FC236}">
                <a16:creationId xmlns:a16="http://schemas.microsoft.com/office/drawing/2014/main" id="{F12B2024-401F-4978-BC81-68E11FEA0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7099" y="-37835"/>
            <a:ext cx="5209723" cy="34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17B9520-F200-43FD-BE76-6CBEAFACC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275" y="992"/>
            <a:ext cx="3922565" cy="2964257"/>
          </a:xfrm>
          <a:prstGeom prst="rect">
            <a:avLst/>
          </a:prstGeom>
        </p:spPr>
      </p:pic>
      <p:pic>
        <p:nvPicPr>
          <p:cNvPr id="8" name="Picture 4" descr="Boeing 737">
            <a:extLst>
              <a:ext uri="{FF2B5EF4-FFF2-40B4-BE49-F238E27FC236}">
                <a16:creationId xmlns:a16="http://schemas.microsoft.com/office/drawing/2014/main" id="{0BF4AC62-ABCB-4E66-8057-04826B2DF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95" y="0"/>
            <a:ext cx="5228963" cy="29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https://upload.wikimedia.org/wikipedia/en/thumb/6/6a/1964_Boeing_737_concept.png/220px-1964_Boeing_737_concept.png">
            <a:hlinkClick r:id="rId7"/>
            <a:extLst>
              <a:ext uri="{FF2B5EF4-FFF2-40B4-BE49-F238E27FC236}">
                <a16:creationId xmlns:a16="http://schemas.microsoft.com/office/drawing/2014/main" id="{E09D98A4-76E7-44F0-955E-1F16EB5FD60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92" y="4161818"/>
            <a:ext cx="2820908" cy="133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51A04DC-EEFD-4ADE-9B51-FD0E854E4F27}"/>
              </a:ext>
            </a:extLst>
          </p:cNvPr>
          <p:cNvSpPr txBox="1"/>
          <p:nvPr/>
        </p:nvSpPr>
        <p:spPr>
          <a:xfrm>
            <a:off x="3864066" y="2603164"/>
            <a:ext cx="3962139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sz="4000" dirty="0"/>
              <a:t>B737 ontwerp: </a:t>
            </a:r>
          </a:p>
          <a:p>
            <a:r>
              <a:rPr lang="nl-NL" sz="4000" dirty="0"/>
              <a:t>Een B727derivaat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E647CC1-FD42-4247-9EEB-F4D7C2D35827}"/>
              </a:ext>
            </a:extLst>
          </p:cNvPr>
          <p:cNvSpPr txBox="1"/>
          <p:nvPr/>
        </p:nvSpPr>
        <p:spPr>
          <a:xfrm>
            <a:off x="9695" y="5493068"/>
            <a:ext cx="4747499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De </a:t>
            </a:r>
            <a:r>
              <a:rPr lang="nl-NL" sz="2800" dirty="0" err="1"/>
              <a:t>Brequet</a:t>
            </a:r>
            <a:r>
              <a:rPr lang="nl-NL" sz="2800" dirty="0"/>
              <a:t> Range </a:t>
            </a:r>
            <a:r>
              <a:rPr lang="nl-NL" sz="2800" dirty="0" err="1"/>
              <a:t>Equation</a:t>
            </a:r>
            <a:r>
              <a:rPr lang="nl-NL" sz="2800" dirty="0"/>
              <a:t>:</a:t>
            </a:r>
          </a:p>
          <a:p>
            <a:r>
              <a:rPr lang="nl-NL" sz="2800" dirty="0"/>
              <a:t>aspect optimalisatie</a:t>
            </a:r>
          </a:p>
        </p:txBody>
      </p:sp>
      <p:pic>
        <p:nvPicPr>
          <p:cNvPr id="12" name="Picture 4" descr="$\displaystyle \textrm{Range } = V t_f = V \times \underbrace{\left(\frac{L}{D}\...&#10;...imes \underbrace{\ln\left(\frac{W_i}{W_f}\right)}_\textrm{structural designer}.$">
            <a:extLst>
              <a:ext uri="{FF2B5EF4-FFF2-40B4-BE49-F238E27FC236}">
                <a16:creationId xmlns:a16="http://schemas.microsoft.com/office/drawing/2014/main" id="{7961AF38-3F87-456C-955D-7016896E1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63" y="5511533"/>
            <a:ext cx="8065787" cy="1367555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1025135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tatic01.nyt.com/images/2019/06/02/business/00boeing1/merlin_155618655_447a2bc2-7eb3-4334-baa8-093fa345f1a0-articleLarge.jpg?quality=75&amp;auto=webp&amp;disable=upscale">
            <a:extLst>
              <a:ext uri="{FF2B5EF4-FFF2-40B4-BE49-F238E27FC236}">
                <a16:creationId xmlns:a16="http://schemas.microsoft.com/office/drawing/2014/main" id="{38D66D87-817E-4A87-BB75-D76FB2A66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48" y="-470136"/>
            <a:ext cx="10324052" cy="674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https://upload.wikimedia.org/wikipedia/commons/thumb/f/f7/Boeing_737-200_planform_view.jpg/220px-Boeing_737-200_planform_view.jpg">
            <a:hlinkClick r:id="rId3"/>
            <a:extLst>
              <a:ext uri="{FF2B5EF4-FFF2-40B4-BE49-F238E27FC236}">
                <a16:creationId xmlns:a16="http://schemas.microsoft.com/office/drawing/2014/main" id="{4DDAC378-C09E-4474-92D7-462E94FF1C1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085" cy="2332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https://upload.wikimedia.org/wikipedia/commons/thumb/7/7a/Transaero_b737-400_planform_ei-cxk_arp.jpg/220px-Transaero_b737-400_planform_ei-cxk_arp.jpg">
            <a:hlinkClick r:id="rId5"/>
            <a:extLst>
              <a:ext uri="{FF2B5EF4-FFF2-40B4-BE49-F238E27FC236}">
                <a16:creationId xmlns:a16="http://schemas.microsoft.com/office/drawing/2014/main" id="{DE640B0B-723D-4ACE-AA95-1FCF37B4D83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8" y="2312437"/>
            <a:ext cx="3124085" cy="229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 descr="https://upload.wikimedia.org/wikipedia/commons/thumb/0/04/Boeing_737-200_%28Brasilia_Air_Base%29_JT8D.jpg/180px-Boeing_737-200_%28Brasilia_Air_Base%29_JT8D.jpg">
            <a:hlinkClick r:id="rId7"/>
            <a:extLst>
              <a:ext uri="{FF2B5EF4-FFF2-40B4-BE49-F238E27FC236}">
                <a16:creationId xmlns:a16="http://schemas.microsoft.com/office/drawing/2014/main" id="{34C338F0-7F23-49A4-A20D-88F4DA3B2DE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8759"/>
            <a:ext cx="3356877" cy="22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 descr="https://upload.wikimedia.org/wikipedia/commons/thumb/9/97/CFM-56_Lauda_737.jpg/177px-CFM-56_Lauda_737.jpg">
            <a:hlinkClick r:id="rId9"/>
            <a:extLst>
              <a:ext uri="{FF2B5EF4-FFF2-40B4-BE49-F238E27FC236}">
                <a16:creationId xmlns:a16="http://schemas.microsoft.com/office/drawing/2014/main" id="{DE2C49C4-353C-4551-B59F-AC4238517312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11" y="4578759"/>
            <a:ext cx="3161527" cy="22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 descr="https://upload.wikimedia.org/wikipedia/commons/thumb/6/60/Boeing_737-9_MAX_CFM_LEAP-1B_PAS.jpg/184px-Boeing_737-9_MAX_CFM_LEAP-1B_PAS.jpg">
            <a:hlinkClick r:id="rId11"/>
            <a:extLst>
              <a:ext uri="{FF2B5EF4-FFF2-40B4-BE49-F238E27FC236}">
                <a16:creationId xmlns:a16="http://schemas.microsoft.com/office/drawing/2014/main" id="{6F0F6D60-E53E-4789-93EF-39D6E0FA1979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032" y="4578760"/>
            <a:ext cx="3161526" cy="22331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6668C2C-47CE-45A0-BF55-829D73FCADC6}"/>
              </a:ext>
            </a:extLst>
          </p:cNvPr>
          <p:cNvSpPr txBox="1"/>
          <p:nvPr/>
        </p:nvSpPr>
        <p:spPr>
          <a:xfrm>
            <a:off x="3683223" y="259922"/>
            <a:ext cx="8156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Een continue opwaardering van generaties</a:t>
            </a:r>
          </a:p>
        </p:txBody>
      </p:sp>
    </p:spTree>
    <p:extLst>
      <p:ext uri="{BB962C8B-B14F-4D97-AF65-F5344CB8AC3E}">
        <p14:creationId xmlns:p14="http://schemas.microsoft.com/office/powerpoint/2010/main" val="159449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C9693-7C93-4452-9D5E-68127082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586" y="11952"/>
            <a:ext cx="10357797" cy="1325563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sz="3600" dirty="0"/>
              <a:t>leren van iconische ongevallen: </a:t>
            </a:r>
            <a:r>
              <a:rPr lang="nl-NL" sz="3600" dirty="0" err="1"/>
              <a:t>Lauda</a:t>
            </a:r>
            <a:r>
              <a:rPr lang="nl-NL" sz="3600" dirty="0"/>
              <a:t> Air en Air France 447?</a:t>
            </a:r>
            <a:br>
              <a:rPr lang="nl-NL" sz="3600" dirty="0"/>
            </a:br>
            <a:r>
              <a:rPr lang="nl-NL" sz="3600" dirty="0"/>
              <a:t>of leren van wat er goed ging: QF 32, Hudson, Bagdad?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F445CE-8BA7-4C34-BF89-86939B280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48" y="1337515"/>
            <a:ext cx="11481352" cy="435133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Van rampen leren of leren van de goede afloop?</a:t>
            </a:r>
          </a:p>
          <a:p>
            <a:r>
              <a:rPr lang="nl-NL" dirty="0"/>
              <a:t>Leren van systeemrobuustheid, zorg en borg of van kwetsbaarheid en operationele variaties?</a:t>
            </a:r>
          </a:p>
          <a:p>
            <a:r>
              <a:rPr lang="nl-NL" dirty="0"/>
              <a:t>Voldoet analytisch simplisme:  ETTO, Swiss </a:t>
            </a:r>
            <a:r>
              <a:rPr lang="nl-NL" dirty="0" err="1"/>
              <a:t>Cheese</a:t>
            </a:r>
            <a:r>
              <a:rPr lang="nl-NL" dirty="0"/>
              <a:t>, metaforen en gebleken gebreken?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1003704-EDCC-4F79-879F-BC3D3A366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59" y="4134326"/>
            <a:ext cx="3433396" cy="343339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CC4E1ED-9F92-4C71-B7DD-B96B713BACB7}"/>
              </a:ext>
            </a:extLst>
          </p:cNvPr>
          <p:cNvSpPr txBox="1"/>
          <p:nvPr/>
        </p:nvSpPr>
        <p:spPr>
          <a:xfrm>
            <a:off x="4624363" y="4461372"/>
            <a:ext cx="3098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No more </a:t>
            </a:r>
            <a:r>
              <a:rPr lang="nl-NL" sz="2400" dirty="0" err="1">
                <a:solidFill>
                  <a:srgbClr val="FF0000"/>
                </a:solidFill>
              </a:rPr>
              <a:t>cheese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 err="1">
                <a:solidFill>
                  <a:srgbClr val="FF0000"/>
                </a:solidFill>
              </a:rPr>
              <a:t>please</a:t>
            </a:r>
            <a:endParaRPr lang="nl-NL" sz="2400" dirty="0">
              <a:solidFill>
                <a:srgbClr val="FF000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6103465-EB25-451E-861E-C1F62916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1500"/>
            <a:ext cx="3728063" cy="246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ile:Plane crash into Hudson Rivercroped.jpg">
            <a:hlinkClick r:id="rId4"/>
            <a:extLst>
              <a:ext uri="{FF2B5EF4-FFF2-40B4-BE49-F238E27FC236}">
                <a16:creationId xmlns:a16="http://schemas.microsoft.com/office/drawing/2014/main" id="{F3CF866A-D872-4CAC-9577-1F0AF0716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37" y="4246693"/>
            <a:ext cx="3728063" cy="324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88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7792" y="309095"/>
            <a:ext cx="7772400" cy="901520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Hoe leren we: case </a:t>
            </a:r>
            <a:r>
              <a:rPr lang="nl-NL" sz="4400" dirty="0" err="1"/>
              <a:t>based</a:t>
            </a:r>
            <a:r>
              <a:rPr lang="nl-NL" sz="4400" dirty="0"/>
              <a:t> </a:t>
            </a:r>
            <a:r>
              <a:rPr lang="nl-NL" sz="4400" dirty="0" err="1"/>
              <a:t>learning</a:t>
            </a:r>
            <a:endParaRPr lang="nl-NL" sz="4400" dirty="0"/>
          </a:p>
        </p:txBody>
      </p:sp>
      <p:pic>
        <p:nvPicPr>
          <p:cNvPr id="6" name="Picture 2" descr="File:Deborah Hersman NTSB Chairman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5" y="1646802"/>
            <a:ext cx="3995227" cy="4994034"/>
          </a:xfrm>
          <a:prstGeom prst="rect">
            <a:avLst/>
          </a:prstGeom>
          <a:noFill/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023992" y="1628800"/>
            <a:ext cx="4392488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Bef>
                <a:spcPct val="20000"/>
              </a:spcBef>
              <a:defRPr/>
            </a:pPr>
            <a:r>
              <a:rPr lang="nl-NL" sz="3200" dirty="0"/>
              <a:t>NTSB on </a:t>
            </a:r>
            <a:r>
              <a:rPr lang="nl-NL" sz="3200" dirty="0" err="1"/>
              <a:t>Dreamliner</a:t>
            </a:r>
            <a:r>
              <a:rPr lang="nl-NL" sz="3200" dirty="0"/>
              <a:t>, 2013</a:t>
            </a:r>
          </a:p>
          <a:p>
            <a:pPr>
              <a:spcBef>
                <a:spcPct val="20000"/>
              </a:spcBef>
              <a:defRPr/>
            </a:pPr>
            <a:endParaRPr lang="nl-NL" sz="3200" dirty="0"/>
          </a:p>
          <a:p>
            <a:pPr>
              <a:spcBef>
                <a:spcPct val="20000"/>
              </a:spcBef>
              <a:defRPr/>
            </a:pPr>
            <a:r>
              <a:rPr lang="nl-NL" sz="3200" dirty="0"/>
              <a:t>A</a:t>
            </a:r>
            <a:r>
              <a:rPr lang="nl-NL" sz="3200" dirty="0" err="1"/>
              <a:t>ssumptions</a:t>
            </a:r>
            <a:r>
              <a:rPr lang="nl-NL" sz="3200" dirty="0"/>
              <a:t> </a:t>
            </a:r>
            <a:r>
              <a:rPr lang="nl-NL" sz="3200" dirty="0" err="1"/>
              <a:t>on</a:t>
            </a:r>
            <a:r>
              <a:rPr lang="nl-NL" sz="3200" dirty="0"/>
              <a:t> </a:t>
            </a:r>
            <a:r>
              <a:rPr lang="nl-NL" sz="3200" dirty="0" err="1"/>
              <a:t>Li-ion</a:t>
            </a:r>
            <a:r>
              <a:rPr lang="nl-NL" sz="3200" dirty="0"/>
              <a:t> </a:t>
            </a:r>
            <a:r>
              <a:rPr lang="nl-NL" sz="3200" dirty="0" err="1"/>
              <a:t>batteries</a:t>
            </a:r>
            <a:r>
              <a:rPr lang="nl-NL" sz="3200" dirty="0"/>
              <a:t> </a:t>
            </a:r>
            <a:r>
              <a:rPr lang="nl-NL" sz="3200" dirty="0" err="1"/>
              <a:t>flawed</a:t>
            </a:r>
            <a:endParaRPr lang="nl-NL" sz="3200" dirty="0"/>
          </a:p>
          <a:p>
            <a:pPr>
              <a:spcBef>
                <a:spcPct val="20000"/>
              </a:spcBef>
              <a:defRPr/>
            </a:pPr>
            <a:endParaRPr lang="nl-NL" sz="3200" dirty="0"/>
          </a:p>
          <a:p>
            <a:pPr>
              <a:spcBef>
                <a:spcPct val="20000"/>
              </a:spcBef>
              <a:defRPr/>
            </a:pPr>
            <a:r>
              <a:rPr lang="nl-NL" sz="3200" dirty="0"/>
              <a:t>C</a:t>
            </a:r>
            <a:r>
              <a:rPr lang="nl-NL" sz="3200" dirty="0" err="1"/>
              <a:t>ertification</a:t>
            </a:r>
            <a:r>
              <a:rPr lang="nl-NL" sz="3200" dirty="0"/>
              <a:t> </a:t>
            </a:r>
            <a:r>
              <a:rPr lang="nl-NL" sz="3200" dirty="0" err="1"/>
              <a:t>process</a:t>
            </a:r>
            <a:r>
              <a:rPr lang="nl-NL" sz="3200" dirty="0"/>
              <a:t> </a:t>
            </a:r>
            <a:r>
              <a:rPr lang="nl-NL" sz="3200" dirty="0" err="1"/>
              <a:t>questionable</a:t>
            </a:r>
            <a:r>
              <a:rPr lang="nl-NL" sz="3200" dirty="0"/>
              <a:t> </a:t>
            </a:r>
            <a:r>
              <a:rPr lang="nl-NL" sz="3200" dirty="0" err="1"/>
              <a:t>whether</a:t>
            </a:r>
            <a:r>
              <a:rPr lang="nl-NL" sz="3200" dirty="0"/>
              <a:t> </a:t>
            </a:r>
            <a:r>
              <a:rPr lang="nl-NL" sz="3200" dirty="0" err="1"/>
              <a:t>complexity</a:t>
            </a:r>
            <a:r>
              <a:rPr lang="nl-NL" sz="3200" dirty="0"/>
              <a:t> and </a:t>
            </a:r>
            <a:r>
              <a:rPr lang="nl-NL" sz="3200" dirty="0" err="1"/>
              <a:t>new</a:t>
            </a:r>
            <a:r>
              <a:rPr lang="nl-NL" sz="3200" dirty="0"/>
              <a:t> </a:t>
            </a:r>
            <a:r>
              <a:rPr lang="nl-NL" sz="3200" dirty="0" err="1"/>
              <a:t>technologies</a:t>
            </a:r>
            <a:r>
              <a:rPr lang="nl-NL" sz="3200" dirty="0"/>
              <a:t> </a:t>
            </a:r>
            <a:r>
              <a:rPr lang="nl-NL" sz="3200" dirty="0" err="1"/>
              <a:t>outpaced</a:t>
            </a:r>
            <a:r>
              <a:rPr lang="nl-NL" sz="3200" dirty="0"/>
              <a:t> </a:t>
            </a:r>
            <a:r>
              <a:rPr lang="nl-NL" sz="3200" dirty="0" err="1"/>
              <a:t>manufacturers</a:t>
            </a:r>
            <a:r>
              <a:rPr lang="nl-NL" sz="3200" dirty="0"/>
              <a:t>’ and regulators’ </a:t>
            </a:r>
            <a:r>
              <a:rPr lang="nl-NL" sz="3200" dirty="0" err="1"/>
              <a:t>ability</a:t>
            </a:r>
            <a:r>
              <a:rPr lang="nl-NL" sz="3200" dirty="0"/>
              <a:t> to </a:t>
            </a:r>
            <a:r>
              <a:rPr lang="nl-NL" sz="3200" dirty="0" err="1"/>
              <a:t>identify</a:t>
            </a:r>
            <a:r>
              <a:rPr lang="nl-NL" sz="3200" dirty="0"/>
              <a:t> </a:t>
            </a:r>
            <a:r>
              <a:rPr lang="nl-NL" sz="3200" dirty="0" err="1"/>
              <a:t>deficiencies</a:t>
            </a:r>
            <a:endParaRPr lang="nl-NL" sz="3200" dirty="0"/>
          </a:p>
          <a:p>
            <a:pPr algn="ctr">
              <a:spcBef>
                <a:spcPct val="20000"/>
              </a:spcBef>
              <a:defRPr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673622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143000"/>
          </a:xfrm>
        </p:spPr>
        <p:txBody>
          <a:bodyPr/>
          <a:lstStyle/>
          <a:p>
            <a:pPr algn="ctr"/>
            <a:r>
              <a:rPr lang="nl-NL" dirty="0" err="1"/>
              <a:t>Evidence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</a:t>
            </a:r>
            <a:r>
              <a:rPr lang="nl-NL" dirty="0" err="1"/>
              <a:t>learning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4" y="1628801"/>
            <a:ext cx="7191377" cy="480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0"/>
            <a:ext cx="4474840" cy="485313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dirty="0"/>
              <a:t>BEA on AF447, 2012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	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flight</a:t>
            </a:r>
            <a:r>
              <a:rPr lang="nl-NL" dirty="0"/>
              <a:t> recorder </a:t>
            </a:r>
            <a:r>
              <a:rPr lang="nl-NL" dirty="0" err="1"/>
              <a:t>retrieval</a:t>
            </a:r>
            <a:r>
              <a:rPr lang="nl-NL" dirty="0"/>
              <a:t> </a:t>
            </a:r>
            <a:r>
              <a:rPr lang="nl-NL" dirty="0" err="1"/>
              <a:t>clarified</a:t>
            </a:r>
            <a:r>
              <a:rPr lang="nl-NL" dirty="0"/>
              <a:t> </a:t>
            </a:r>
            <a:r>
              <a:rPr lang="nl-NL" dirty="0" err="1"/>
              <a:t>operating</a:t>
            </a:r>
            <a:r>
              <a:rPr lang="nl-NL" dirty="0"/>
              <a:t> </a:t>
            </a:r>
            <a:r>
              <a:rPr lang="nl-NL" dirty="0" err="1"/>
              <a:t>circumstances</a:t>
            </a: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   </a:t>
            </a:r>
            <a:r>
              <a:rPr lang="nl-NL" dirty="0" err="1"/>
              <a:t>Combination</a:t>
            </a:r>
            <a:r>
              <a:rPr lang="nl-NL" dirty="0"/>
              <a:t> of </a:t>
            </a:r>
            <a:r>
              <a:rPr lang="nl-NL" dirty="0" err="1"/>
              <a:t>ergonomics</a:t>
            </a:r>
            <a:r>
              <a:rPr lang="nl-NL" dirty="0"/>
              <a:t> of </a:t>
            </a:r>
            <a:r>
              <a:rPr lang="nl-NL" dirty="0" err="1"/>
              <a:t>warning</a:t>
            </a:r>
            <a:r>
              <a:rPr lang="nl-NL" dirty="0"/>
              <a:t> designs, training </a:t>
            </a:r>
            <a:r>
              <a:rPr lang="nl-NL" dirty="0" err="1"/>
              <a:t>conditions</a:t>
            </a:r>
            <a:r>
              <a:rPr lang="nl-NL" dirty="0"/>
              <a:t> and </a:t>
            </a:r>
            <a:r>
              <a:rPr lang="nl-NL" dirty="0" err="1"/>
              <a:t>recurrent</a:t>
            </a:r>
            <a:r>
              <a:rPr lang="nl-NL" dirty="0"/>
              <a:t> training </a:t>
            </a:r>
            <a:r>
              <a:rPr lang="nl-NL" dirty="0" err="1"/>
              <a:t>processes</a:t>
            </a:r>
            <a:r>
              <a:rPr lang="nl-NL" dirty="0"/>
              <a:t> DID NOT </a:t>
            </a:r>
            <a:r>
              <a:rPr lang="nl-NL" dirty="0" err="1"/>
              <a:t>generate</a:t>
            </a:r>
            <a:r>
              <a:rPr lang="nl-NL" dirty="0"/>
              <a:t> </a:t>
            </a:r>
            <a:r>
              <a:rPr lang="nl-NL" dirty="0" err="1"/>
              <a:t>expected</a:t>
            </a:r>
            <a:r>
              <a:rPr lang="nl-NL" dirty="0"/>
              <a:t> </a:t>
            </a:r>
            <a:r>
              <a:rPr lang="nl-NL" dirty="0" err="1"/>
              <a:t>behavior</a:t>
            </a:r>
            <a:r>
              <a:rPr lang="nl-NL" dirty="0"/>
              <a:t>, </a:t>
            </a:r>
            <a:r>
              <a:rPr lang="nl-NL" dirty="0" err="1"/>
              <a:t>showing</a:t>
            </a:r>
            <a:r>
              <a:rPr lang="nl-NL" dirty="0"/>
              <a:t> </a:t>
            </a:r>
            <a:r>
              <a:rPr lang="nl-NL" dirty="0" err="1"/>
              <a:t>limits</a:t>
            </a:r>
            <a:r>
              <a:rPr lang="nl-NL" dirty="0"/>
              <a:t> of </a:t>
            </a:r>
            <a:r>
              <a:rPr lang="nl-NL" dirty="0" err="1"/>
              <a:t>current</a:t>
            </a:r>
            <a:r>
              <a:rPr lang="nl-NL" dirty="0"/>
              <a:t> </a:t>
            </a:r>
            <a:r>
              <a:rPr lang="nl-NL" dirty="0" err="1"/>
              <a:t>safety</a:t>
            </a:r>
            <a:r>
              <a:rPr lang="nl-NL" dirty="0"/>
              <a:t> models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0811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nl-NL" dirty="0" err="1"/>
              <a:t>Interventions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serendipity</a:t>
            </a:r>
            <a:endParaRPr lang="nl-NL" dirty="0"/>
          </a:p>
        </p:txBody>
      </p:sp>
      <p:pic>
        <p:nvPicPr>
          <p:cNvPr id="4" name="Picture 4" descr="http://nimg.sulekha.com/entertainment/original700/paul-louis-arslanian-2009-6-17-8-50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40" y="1556793"/>
            <a:ext cx="7632848" cy="4973277"/>
          </a:xfrm>
          <a:prstGeom prst="rect">
            <a:avLst/>
          </a:prstGeom>
          <a:noFill/>
        </p:spPr>
      </p:pic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847528" y="1556792"/>
            <a:ext cx="4392488" cy="499715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l-NL" dirty="0"/>
              <a:t>ISASI, 2011</a:t>
            </a:r>
          </a:p>
          <a:p>
            <a:pPr>
              <a:buNone/>
            </a:pPr>
            <a:r>
              <a:rPr lang="nl-NL" dirty="0" err="1"/>
              <a:t>Prospective</a:t>
            </a:r>
            <a:r>
              <a:rPr lang="nl-NL" dirty="0"/>
              <a:t> </a:t>
            </a:r>
            <a:r>
              <a:rPr lang="nl-NL" dirty="0" err="1"/>
              <a:t>interventions</a:t>
            </a:r>
            <a:endParaRPr lang="nl-NL" dirty="0"/>
          </a:p>
          <a:p>
            <a:r>
              <a:rPr lang="nl-NL" dirty="0" err="1"/>
              <a:t>Redundancy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technological</a:t>
            </a:r>
            <a:r>
              <a:rPr lang="nl-NL" dirty="0"/>
              <a:t> </a:t>
            </a:r>
            <a:r>
              <a:rPr lang="nl-NL" dirty="0" err="1"/>
              <a:t>innovations</a:t>
            </a:r>
            <a:endParaRPr lang="nl-NL" dirty="0"/>
          </a:p>
          <a:p>
            <a:r>
              <a:rPr lang="nl-NL" dirty="0" err="1"/>
              <a:t>Resilience</a:t>
            </a:r>
            <a:r>
              <a:rPr lang="nl-NL" dirty="0"/>
              <a:t> in </a:t>
            </a:r>
            <a:r>
              <a:rPr lang="nl-NL" dirty="0" err="1"/>
              <a:t>organisations</a:t>
            </a:r>
            <a:endParaRPr lang="nl-NL" dirty="0"/>
          </a:p>
          <a:p>
            <a:r>
              <a:rPr lang="nl-NL" dirty="0" err="1"/>
              <a:t>Responsiveness</a:t>
            </a:r>
            <a:r>
              <a:rPr lang="nl-NL" dirty="0"/>
              <a:t> </a:t>
            </a:r>
            <a:r>
              <a:rPr lang="nl-NL" dirty="0" err="1"/>
              <a:t>during</a:t>
            </a:r>
            <a:r>
              <a:rPr lang="nl-NL" dirty="0"/>
              <a:t> crisis and </a:t>
            </a:r>
            <a:r>
              <a:rPr lang="nl-NL" dirty="0" err="1"/>
              <a:t>emergency</a:t>
            </a:r>
            <a:endParaRPr lang="nl-NL" dirty="0"/>
          </a:p>
          <a:p>
            <a:endParaRPr lang="nl-NL" dirty="0"/>
          </a:p>
          <a:p>
            <a:pPr>
              <a:buNone/>
            </a:pPr>
            <a:r>
              <a:rPr lang="nl-NL" dirty="0" err="1"/>
              <a:t>Retrospective</a:t>
            </a:r>
            <a:r>
              <a:rPr lang="nl-NL" dirty="0"/>
              <a:t> </a:t>
            </a:r>
            <a:r>
              <a:rPr lang="nl-NL" dirty="0" err="1"/>
              <a:t>interventions</a:t>
            </a:r>
            <a:endParaRPr lang="nl-NL" dirty="0"/>
          </a:p>
          <a:p>
            <a:r>
              <a:rPr lang="nl-NL" dirty="0" err="1"/>
              <a:t>Reality</a:t>
            </a:r>
            <a:r>
              <a:rPr lang="nl-NL" dirty="0"/>
              <a:t> </a:t>
            </a:r>
            <a:r>
              <a:rPr lang="nl-NL" dirty="0" err="1"/>
              <a:t>checks</a:t>
            </a:r>
            <a:r>
              <a:rPr lang="nl-NL" dirty="0"/>
              <a:t>: </a:t>
            </a:r>
            <a:r>
              <a:rPr lang="nl-NL" dirty="0" err="1"/>
              <a:t>event</a:t>
            </a:r>
            <a:r>
              <a:rPr lang="nl-NL" dirty="0"/>
              <a:t> </a:t>
            </a:r>
            <a:r>
              <a:rPr lang="nl-NL" dirty="0" err="1"/>
              <a:t>investigations</a:t>
            </a:r>
            <a:r>
              <a:rPr lang="nl-NL" dirty="0"/>
              <a:t>, to </a:t>
            </a:r>
            <a:r>
              <a:rPr lang="nl-NL" dirty="0" err="1"/>
              <a:t>learn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the field</a:t>
            </a:r>
          </a:p>
          <a:p>
            <a:r>
              <a:rPr lang="nl-NL" dirty="0" err="1"/>
              <a:t>Serendipity</a:t>
            </a:r>
            <a:r>
              <a:rPr lang="nl-NL" dirty="0"/>
              <a:t>: </a:t>
            </a:r>
            <a:r>
              <a:rPr lang="nl-NL" dirty="0" err="1"/>
              <a:t>finding</a:t>
            </a:r>
            <a:r>
              <a:rPr lang="nl-NL" dirty="0"/>
              <a:t> out </a:t>
            </a:r>
            <a:r>
              <a:rPr lang="nl-NL" dirty="0" err="1"/>
              <a:t>by</a:t>
            </a:r>
            <a:r>
              <a:rPr lang="nl-NL" dirty="0"/>
              <a:t> accident the </a:t>
            </a:r>
            <a:r>
              <a:rPr lang="nl-NL" dirty="0" err="1"/>
              <a:t>unpredicted</a:t>
            </a:r>
            <a:r>
              <a:rPr lang="nl-NL" dirty="0"/>
              <a:t> and </a:t>
            </a:r>
            <a:r>
              <a:rPr lang="nl-NL" dirty="0" err="1"/>
              <a:t>unforeseen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338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EE34C-C798-498D-8DE1-0C44B2060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230"/>
            <a:ext cx="9144000" cy="1050848"/>
          </a:xfrm>
        </p:spPr>
        <p:txBody>
          <a:bodyPr/>
          <a:lstStyle/>
          <a:p>
            <a:r>
              <a:rPr lang="nl-NL" dirty="0"/>
              <a:t>Waar staan we nu?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B4E9EA-8CA4-4819-8339-2E89610FF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1856" y="1615736"/>
            <a:ext cx="9144000" cy="489603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nl-NL" dirty="0"/>
              <a:t>Sluipende veranderingen gaan over de grenzen van de aannames</a:t>
            </a:r>
          </a:p>
          <a:p>
            <a:pPr algn="l"/>
            <a:r>
              <a:rPr lang="nl-NL" dirty="0"/>
              <a:t>Veel grensverleggende veranderingen: technisch, energie, materialen, configuraties</a:t>
            </a:r>
          </a:p>
          <a:p>
            <a:pPr algn="l"/>
            <a:r>
              <a:rPr lang="nl-NL" dirty="0"/>
              <a:t>Veranderingen in rol van de staat, toezicht en bedrijfsvoering</a:t>
            </a:r>
          </a:p>
          <a:p>
            <a:pPr algn="l"/>
            <a:r>
              <a:rPr lang="nl-NL" dirty="0"/>
              <a:t>Neoliberalisme, privatisering en deregulering, outsourcing expertise</a:t>
            </a:r>
          </a:p>
          <a:p>
            <a:pPr algn="l"/>
            <a:endParaRPr lang="nl-NL" dirty="0"/>
          </a:p>
          <a:p>
            <a:pPr algn="l"/>
            <a:r>
              <a:rPr lang="nl-NL" dirty="0"/>
              <a:t>Resultaat:</a:t>
            </a:r>
          </a:p>
          <a:p>
            <a:pPr algn="l"/>
            <a:r>
              <a:rPr lang="nl-NL" dirty="0"/>
              <a:t>trend van complexe systemen naar chaotische systemen</a:t>
            </a:r>
          </a:p>
          <a:p>
            <a:pPr algn="l"/>
            <a:r>
              <a:rPr lang="nl-NL" dirty="0"/>
              <a:t>stigmatiseren deskundigen als </a:t>
            </a:r>
            <a:r>
              <a:rPr lang="nl-NL" dirty="0" err="1"/>
              <a:t>klokkeluiders</a:t>
            </a:r>
            <a:r>
              <a:rPr lang="nl-NL" dirty="0"/>
              <a:t> en ‘</a:t>
            </a:r>
            <a:r>
              <a:rPr lang="nl-NL" dirty="0" err="1"/>
              <a:t>old</a:t>
            </a:r>
            <a:r>
              <a:rPr lang="nl-NL" dirty="0"/>
              <a:t> school’ denkers</a:t>
            </a:r>
          </a:p>
          <a:p>
            <a:pPr algn="l"/>
            <a:endParaRPr lang="nl-NL" dirty="0"/>
          </a:p>
          <a:p>
            <a:pPr algn="l"/>
            <a:r>
              <a:rPr lang="nl-NL" dirty="0"/>
              <a:t>Theorie van </a:t>
            </a:r>
            <a:r>
              <a:rPr lang="nl-NL" dirty="0" err="1"/>
              <a:t>Vincenti</a:t>
            </a:r>
            <a:r>
              <a:rPr lang="nl-NL" dirty="0"/>
              <a:t> uit 1990 gaat op: veranderde omstandigheden vereisen bezinning op bestaande systemen en hun prestaties</a:t>
            </a:r>
          </a:p>
          <a:p>
            <a:pPr algn="l"/>
            <a:endParaRPr lang="nl-NL" dirty="0"/>
          </a:p>
          <a:p>
            <a:pPr algn="l"/>
            <a:r>
              <a:rPr lang="nl-NL" dirty="0"/>
              <a:t>Dus ook: kansen voor nieuwe benaderingen</a:t>
            </a:r>
          </a:p>
        </p:txBody>
      </p:sp>
    </p:spTree>
    <p:extLst>
      <p:ext uri="{BB962C8B-B14F-4D97-AF65-F5344CB8AC3E}">
        <p14:creationId xmlns:p14="http://schemas.microsoft.com/office/powerpoint/2010/main" val="2719746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52A0AA51-9853-4071-99C2-67A18FAB8E83}"/>
              </a:ext>
            </a:extLst>
          </p:cNvPr>
          <p:cNvSpPr txBox="1">
            <a:spLocks/>
          </p:cNvSpPr>
          <p:nvPr/>
        </p:nvSpPr>
        <p:spPr>
          <a:xfrm>
            <a:off x="838199" y="434147"/>
            <a:ext cx="10850217" cy="60196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3600" dirty="0" err="1"/>
              <a:t>Higher</a:t>
            </a:r>
            <a:r>
              <a:rPr lang="nl-NL" sz="3600" dirty="0"/>
              <a:t> system level </a:t>
            </a:r>
            <a:r>
              <a:rPr lang="nl-NL" sz="3600" dirty="0" err="1"/>
              <a:t>explanations</a:t>
            </a:r>
            <a:r>
              <a:rPr lang="nl-NL" sz="3600" dirty="0"/>
              <a:t> (</a:t>
            </a:r>
            <a:r>
              <a:rPr lang="nl-NL" sz="3600" dirty="0" err="1"/>
              <a:t>Vincenti</a:t>
            </a:r>
            <a:r>
              <a:rPr lang="nl-NL" sz="3600" dirty="0"/>
              <a:t> 1990)</a:t>
            </a:r>
          </a:p>
          <a:p>
            <a:pPr marL="0" indent="0" algn="ctr">
              <a:buNone/>
            </a:pPr>
            <a:r>
              <a:rPr lang="nl-NL" dirty="0" err="1"/>
              <a:t>Presumptive</a:t>
            </a:r>
            <a:r>
              <a:rPr lang="nl-NL" dirty="0"/>
              <a:t> </a:t>
            </a:r>
            <a:r>
              <a:rPr lang="nl-NL" dirty="0" err="1"/>
              <a:t>anomalies</a:t>
            </a:r>
            <a:r>
              <a:rPr lang="nl-NL" dirty="0"/>
              <a:t>,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variation</a:t>
            </a:r>
            <a:endParaRPr lang="nl-NL" dirty="0"/>
          </a:p>
          <a:p>
            <a:endParaRPr lang="nl-NL" dirty="0"/>
          </a:p>
        </p:txBody>
      </p:sp>
      <p:pic>
        <p:nvPicPr>
          <p:cNvPr id="5" name="Picture 2" descr="bwb">
            <a:extLst>
              <a:ext uri="{FF2B5EF4-FFF2-40B4-BE49-F238E27FC236}">
                <a16:creationId xmlns:a16="http://schemas.microsoft.com/office/drawing/2014/main" id="{5B9A70AF-909E-4B05-82A9-89C6C2FE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538" y="3639216"/>
            <a:ext cx="4099375" cy="291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d.ibtimes.co.uk/en/full/1419682/high-frequency-routes-would-allow-aircraft-benefit-flying-formation-like-birds-during-cruise.jpg">
            <a:extLst>
              <a:ext uri="{FF2B5EF4-FFF2-40B4-BE49-F238E27FC236}">
                <a16:creationId xmlns:a16="http://schemas.microsoft.com/office/drawing/2014/main" id="{85DED7A8-2178-45AA-811E-8194C4635DE7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222"/>
            <a:ext cx="5295816" cy="298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EFFFF31-EE5F-46DA-B426-1A3A4F313D01}"/>
              </a:ext>
            </a:extLst>
          </p:cNvPr>
          <p:cNvSpPr/>
          <p:nvPr/>
        </p:nvSpPr>
        <p:spPr>
          <a:xfrm>
            <a:off x="5565313" y="1576068"/>
            <a:ext cx="62023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“Presumptive anomaly occurs in technology, not when the conventional system fails in any absolute or objective sense, but when </a:t>
            </a:r>
            <a:r>
              <a:rPr lang="en-GB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assumptions derived from science 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indicate either that under some </a:t>
            </a:r>
            <a:r>
              <a:rPr lang="en-GB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 conditions 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conventional system will fail (or function badly) or that a </a:t>
            </a:r>
            <a:r>
              <a:rPr lang="en-GB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radically different system 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do a </a:t>
            </a:r>
            <a:r>
              <a:rPr lang="en-GB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much better job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C355250-C844-4394-9037-3C00CF58F3EE}"/>
              </a:ext>
            </a:extLst>
          </p:cNvPr>
          <p:cNvSpPr txBox="1"/>
          <p:nvPr/>
        </p:nvSpPr>
        <p:spPr>
          <a:xfrm>
            <a:off x="568702" y="4982957"/>
            <a:ext cx="5670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anders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gezegd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ontwerp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liever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Boeing Y dan het B737 concept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extrapoleren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omwille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korte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termijn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concurrentie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overwegingen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buiten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ontwerp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aannames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94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1">
            <a:extLst>
              <a:ext uri="{FF2B5EF4-FFF2-40B4-BE49-F238E27FC236}">
                <a16:creationId xmlns:a16="http://schemas.microsoft.com/office/drawing/2014/main" id="{06273C60-4406-4A46-9069-D421EA78F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4" y="898910"/>
            <a:ext cx="11210229" cy="596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9CD1228-2F7E-4334-A60E-2ED64320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697" y="5161645"/>
            <a:ext cx="2623930" cy="126719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8E68800D-7E96-4C1A-A34D-F0BE8597C4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64626" y="5440101"/>
            <a:ext cx="1978431" cy="5390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EAA43B5-7C6C-48DC-8BC1-39BDF80105F3}"/>
              </a:ext>
            </a:extLst>
          </p:cNvPr>
          <p:cNvSpPr txBox="1"/>
          <p:nvPr/>
        </p:nvSpPr>
        <p:spPr>
          <a:xfrm>
            <a:off x="2301667" y="913745"/>
            <a:ext cx="8328755" cy="1077218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3200" dirty="0">
                <a:solidFill>
                  <a:schemeClr val="bg1"/>
                </a:solidFill>
              </a:rPr>
              <a:t>As </a:t>
            </a:r>
            <a:r>
              <a:rPr lang="nl-NL" sz="3200" dirty="0" err="1">
                <a:solidFill>
                  <a:schemeClr val="bg1"/>
                </a:solidFill>
              </a:rPr>
              <a:t>old</a:t>
            </a:r>
            <a:r>
              <a:rPr lang="nl-NL" sz="3200" dirty="0">
                <a:solidFill>
                  <a:schemeClr val="bg1"/>
                </a:solidFill>
              </a:rPr>
              <a:t> as </a:t>
            </a:r>
            <a:r>
              <a:rPr lang="nl-NL" sz="3200" dirty="0" err="1">
                <a:solidFill>
                  <a:schemeClr val="bg1"/>
                </a:solidFill>
              </a:rPr>
              <a:t>the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Wrigth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brothers</a:t>
            </a:r>
            <a:r>
              <a:rPr lang="nl-NL" sz="3200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nl-NL" sz="3200" dirty="0" err="1">
                <a:solidFill>
                  <a:schemeClr val="bg1"/>
                </a:solidFill>
              </a:rPr>
              <a:t>aerodynamic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redundance</a:t>
            </a:r>
            <a:r>
              <a:rPr lang="nl-NL" sz="3200" dirty="0">
                <a:solidFill>
                  <a:schemeClr val="bg1"/>
                </a:solidFill>
              </a:rPr>
              <a:t> in </a:t>
            </a:r>
            <a:r>
              <a:rPr lang="nl-NL" sz="3200" dirty="0" err="1">
                <a:solidFill>
                  <a:schemeClr val="bg1"/>
                </a:solidFill>
              </a:rPr>
              <a:t>longitudinal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stability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DA54B68-4F9D-49EE-B5F5-EBA8BE6476F7}"/>
              </a:ext>
            </a:extLst>
          </p:cNvPr>
          <p:cNvSpPr txBox="1"/>
          <p:nvPr/>
        </p:nvSpPr>
        <p:spPr>
          <a:xfrm>
            <a:off x="911727" y="2343270"/>
            <a:ext cx="4051109" cy="25237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The design </a:t>
            </a:r>
            <a:r>
              <a:rPr lang="nl-NL" sz="2000" dirty="0" err="1">
                <a:solidFill>
                  <a:schemeClr val="bg1"/>
                </a:solidFill>
              </a:rPr>
              <a:t>flaw</a:t>
            </a:r>
            <a:r>
              <a:rPr lang="nl-NL" sz="2000" dirty="0">
                <a:solidFill>
                  <a:schemeClr val="bg1"/>
                </a:solidFill>
              </a:rPr>
              <a:t> cascade:</a:t>
            </a:r>
          </a:p>
          <a:p>
            <a:r>
              <a:rPr lang="nl-NL" sz="2000" dirty="0" err="1">
                <a:solidFill>
                  <a:schemeClr val="bg1"/>
                </a:solidFill>
              </a:rPr>
              <a:t>Aerodynamic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deficiency</a:t>
            </a:r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>
                <a:solidFill>
                  <a:schemeClr val="bg1"/>
                </a:solidFill>
              </a:rPr>
              <a:t>No </a:t>
            </a:r>
            <a:r>
              <a:rPr lang="nl-NL" sz="2000" dirty="0" err="1">
                <a:solidFill>
                  <a:schemeClr val="bg1"/>
                </a:solidFill>
              </a:rPr>
              <a:t>failsafe</a:t>
            </a:r>
            <a:r>
              <a:rPr lang="nl-NL" sz="2000" dirty="0">
                <a:solidFill>
                  <a:schemeClr val="bg1"/>
                </a:solidFill>
              </a:rPr>
              <a:t> software</a:t>
            </a:r>
          </a:p>
          <a:p>
            <a:r>
              <a:rPr lang="nl-NL" sz="2000" dirty="0" err="1">
                <a:solidFill>
                  <a:schemeClr val="bg1"/>
                </a:solidFill>
              </a:rPr>
              <a:t>Deficient</a:t>
            </a:r>
            <a:r>
              <a:rPr lang="nl-NL" sz="2000" dirty="0">
                <a:solidFill>
                  <a:schemeClr val="bg1"/>
                </a:solidFill>
              </a:rPr>
              <a:t> pilot training</a:t>
            </a:r>
          </a:p>
          <a:p>
            <a:r>
              <a:rPr lang="nl-NL" sz="2000" dirty="0">
                <a:solidFill>
                  <a:schemeClr val="bg1"/>
                </a:solidFill>
              </a:rPr>
              <a:t>No </a:t>
            </a:r>
            <a:r>
              <a:rPr lang="nl-NL" sz="2000" dirty="0" err="1">
                <a:solidFill>
                  <a:schemeClr val="bg1"/>
                </a:solidFill>
              </a:rPr>
              <a:t>governance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oversight</a:t>
            </a:r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 err="1">
                <a:solidFill>
                  <a:schemeClr val="bg1"/>
                </a:solidFill>
              </a:rPr>
              <a:t>Delegated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responsibilities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</a:p>
          <a:p>
            <a:r>
              <a:rPr lang="nl-NL" sz="2000" dirty="0">
                <a:solidFill>
                  <a:schemeClr val="bg1"/>
                </a:solidFill>
              </a:rPr>
              <a:t>No SMS feedback </a:t>
            </a:r>
            <a:r>
              <a:rPr lang="nl-NL" sz="2000" dirty="0" err="1">
                <a:solidFill>
                  <a:schemeClr val="bg1"/>
                </a:solidFill>
              </a:rPr>
              <a:t>from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investigations</a:t>
            </a:r>
            <a:endParaRPr lang="nl-NL" sz="2000" dirty="0">
              <a:solidFill>
                <a:schemeClr val="bg1"/>
              </a:solidFill>
            </a:endParaRPr>
          </a:p>
          <a:p>
            <a:endParaRPr lang="nl-NL" dirty="0"/>
          </a:p>
        </p:txBody>
      </p:sp>
      <p:sp>
        <p:nvSpPr>
          <p:cNvPr id="9" name="Tekstvak 5">
            <a:extLst>
              <a:ext uri="{FF2B5EF4-FFF2-40B4-BE49-F238E27FC236}">
                <a16:creationId xmlns:a16="http://schemas.microsoft.com/office/drawing/2014/main" id="{DF298C20-3F6D-4190-87F5-1BBB221BB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956" y="3337477"/>
            <a:ext cx="3551964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Calibri" pitchFamily="34" charset="0"/>
              </a:rPr>
              <a:t>Recovery </a:t>
            </a:r>
            <a:r>
              <a:rPr lang="nl-NL" sz="2800" b="1" dirty="0" err="1">
                <a:solidFill>
                  <a:schemeClr val="bg1"/>
                </a:solidFill>
                <a:latin typeface="Calibri" pitchFamily="34" charset="0"/>
              </a:rPr>
              <a:t>shields</a:t>
            </a:r>
            <a:endParaRPr lang="nl-NL" sz="2800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nl-NL" sz="2800" dirty="0">
              <a:latin typeface="Calibri" pitchFamily="34" charset="0"/>
            </a:endParaRPr>
          </a:p>
          <a:p>
            <a:endParaRPr lang="nl-NL" sz="2800" dirty="0">
              <a:latin typeface="Calibri" pitchFamily="34" charset="0"/>
            </a:endParaRPr>
          </a:p>
        </p:txBody>
      </p:sp>
      <p:sp>
        <p:nvSpPr>
          <p:cNvPr id="10" name="Rechthoek 6">
            <a:extLst>
              <a:ext uri="{FF2B5EF4-FFF2-40B4-BE49-F238E27FC236}">
                <a16:creationId xmlns:a16="http://schemas.microsoft.com/office/drawing/2014/main" id="{6596D5D1-1F1D-4C35-A555-C276FA0BE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956" y="3865648"/>
            <a:ext cx="457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nl-NL" sz="2000" b="1" dirty="0" err="1">
                <a:solidFill>
                  <a:schemeClr val="bg1"/>
                </a:solidFill>
                <a:latin typeface="Calibri" pitchFamily="34" charset="0"/>
              </a:rPr>
              <a:t>Physical</a:t>
            </a:r>
            <a:r>
              <a:rPr lang="nl-NL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2000" b="1" dirty="0" err="1">
                <a:solidFill>
                  <a:schemeClr val="bg1"/>
                </a:solidFill>
                <a:latin typeface="Calibri" pitchFamily="34" charset="0"/>
              </a:rPr>
              <a:t>redundancy</a:t>
            </a:r>
            <a:r>
              <a:rPr lang="nl-NL" sz="2000" b="1" dirty="0">
                <a:solidFill>
                  <a:schemeClr val="bg1"/>
                </a:solidFill>
                <a:latin typeface="Calibri" pitchFamily="34" charset="0"/>
              </a:rPr>
              <a:t> of pitch control </a:t>
            </a:r>
          </a:p>
          <a:p>
            <a:pPr>
              <a:buFontTx/>
              <a:buChar char="-"/>
            </a:pPr>
            <a:r>
              <a:rPr lang="nl-NL" sz="2000" b="1" dirty="0" err="1">
                <a:solidFill>
                  <a:schemeClr val="bg1"/>
                </a:solidFill>
                <a:latin typeface="Calibri" pitchFamily="34" charset="0"/>
              </a:rPr>
              <a:t>Cognitive</a:t>
            </a:r>
            <a:r>
              <a:rPr lang="nl-NL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2000" b="1" dirty="0" err="1">
                <a:solidFill>
                  <a:schemeClr val="bg1"/>
                </a:solidFill>
                <a:latin typeface="Calibri" pitchFamily="34" charset="0"/>
              </a:rPr>
              <a:t>modeling</a:t>
            </a:r>
            <a:r>
              <a:rPr lang="nl-NL" sz="2000" b="1" dirty="0">
                <a:solidFill>
                  <a:schemeClr val="bg1"/>
                </a:solidFill>
                <a:latin typeface="Calibri" pitchFamily="34" charset="0"/>
              </a:rPr>
              <a:t> at </a:t>
            </a:r>
            <a:r>
              <a:rPr lang="nl-NL" sz="2000" b="1" dirty="0" err="1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nl-NL" sz="2000" b="1" dirty="0">
                <a:solidFill>
                  <a:schemeClr val="bg1"/>
                </a:solidFill>
                <a:latin typeface="Calibri" pitchFamily="34" charset="0"/>
              </a:rPr>
              <a:t> reflex level</a:t>
            </a:r>
          </a:p>
          <a:p>
            <a:pPr>
              <a:buFontTx/>
              <a:buChar char="-"/>
            </a:pPr>
            <a:r>
              <a:rPr lang="nl-NL" sz="2000" b="1" dirty="0">
                <a:solidFill>
                  <a:schemeClr val="bg1"/>
                </a:solidFill>
                <a:latin typeface="Calibri" pitchFamily="34" charset="0"/>
              </a:rPr>
              <a:t>Training </a:t>
            </a:r>
            <a:r>
              <a:rPr lang="nl-NL" sz="2000" b="1" dirty="0" err="1">
                <a:solidFill>
                  <a:schemeClr val="bg1"/>
                </a:solidFill>
                <a:latin typeface="Calibri" pitchFamily="34" charset="0"/>
              </a:rPr>
              <a:t>for</a:t>
            </a:r>
            <a:r>
              <a:rPr lang="nl-NL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2000" b="1" dirty="0" err="1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nl-NL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2000" b="1" dirty="0" err="1">
                <a:solidFill>
                  <a:schemeClr val="bg1"/>
                </a:solidFill>
                <a:latin typeface="Calibri" pitchFamily="34" charset="0"/>
              </a:rPr>
              <a:t>unanticipated</a:t>
            </a:r>
            <a:endParaRPr lang="nl-NL" sz="20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nl-NL" sz="2000" b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nl-NL" sz="2000" b="1" dirty="0" err="1">
                <a:solidFill>
                  <a:schemeClr val="bg1"/>
                </a:solidFill>
                <a:latin typeface="Calibri" pitchFamily="34" charset="0"/>
              </a:rPr>
              <a:t>fail</a:t>
            </a:r>
            <a:r>
              <a:rPr lang="nl-NL" sz="2000" b="1" dirty="0">
                <a:solidFill>
                  <a:schemeClr val="bg1"/>
                </a:solidFill>
                <a:latin typeface="Calibri" pitchFamily="34" charset="0"/>
              </a:rPr>
              <a:t> safe operating </a:t>
            </a:r>
            <a:r>
              <a:rPr lang="nl-NL" sz="2000" b="1" dirty="0" err="1">
                <a:solidFill>
                  <a:schemeClr val="bg1"/>
                </a:solidFill>
                <a:latin typeface="Calibri" pitchFamily="34" charset="0"/>
              </a:rPr>
              <a:t>envelope</a:t>
            </a:r>
            <a:endParaRPr lang="nl-NL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F3FB863-4DEA-4B5A-854D-41F7EE503DFD}"/>
              </a:ext>
            </a:extLst>
          </p:cNvPr>
          <p:cNvSpPr txBox="1"/>
          <p:nvPr/>
        </p:nvSpPr>
        <p:spPr>
          <a:xfrm>
            <a:off x="1802300" y="0"/>
            <a:ext cx="8223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/>
              <a:t>First line of </a:t>
            </a:r>
            <a:r>
              <a:rPr lang="nl-NL" sz="4400" dirty="0" err="1"/>
              <a:t>defence</a:t>
            </a:r>
            <a:r>
              <a:rPr lang="nl-NL" sz="4400" dirty="0"/>
              <a:t>: </a:t>
            </a:r>
            <a:r>
              <a:rPr lang="nl-NL" sz="4400" dirty="0" err="1"/>
              <a:t>aircraft</a:t>
            </a:r>
            <a:r>
              <a:rPr lang="nl-NL" sz="4400" dirty="0"/>
              <a:t> design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7D42C74-91B7-4630-A7DE-CDC9ACAD55D7}"/>
              </a:ext>
            </a:extLst>
          </p:cNvPr>
          <p:cNvSpPr txBox="1"/>
          <p:nvPr/>
        </p:nvSpPr>
        <p:spPr>
          <a:xfrm>
            <a:off x="8200408" y="2964965"/>
            <a:ext cx="1449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European patent </a:t>
            </a:r>
          </a:p>
        </p:txBody>
      </p:sp>
    </p:spTree>
    <p:extLst>
      <p:ext uri="{BB962C8B-B14F-4D97-AF65-F5344CB8AC3E}">
        <p14:creationId xmlns:p14="http://schemas.microsoft.com/office/powerpoint/2010/main" val="94178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767122-26E4-4EED-B8C3-3F48B5C2E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978" y="155359"/>
            <a:ext cx="9144000" cy="1725552"/>
          </a:xfrm>
        </p:spPr>
        <p:txBody>
          <a:bodyPr>
            <a:normAutofit fontScale="90000"/>
          </a:bodyPr>
          <a:lstStyle/>
          <a:p>
            <a:r>
              <a:rPr lang="nl-NL" dirty="0"/>
              <a:t>Oorsprong van de veiligheid in de luchtvaart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BBCBC9-9375-4F65-BE19-C65EF4868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58213"/>
            <a:ext cx="9144000" cy="4062688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Van oudsher: safety is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beating</a:t>
            </a:r>
            <a:r>
              <a:rPr lang="nl-NL" dirty="0"/>
              <a:t> </a:t>
            </a:r>
            <a:r>
              <a:rPr lang="nl-NL" dirty="0" err="1"/>
              <a:t>gravity</a:t>
            </a:r>
            <a:endParaRPr lang="nl-NL" dirty="0"/>
          </a:p>
          <a:p>
            <a:r>
              <a:rPr lang="nl-NL" dirty="0"/>
              <a:t>Betrouwbaarheid, bedrijfszekerheid, publieksvertrouwen</a:t>
            </a:r>
          </a:p>
          <a:p>
            <a:r>
              <a:rPr lang="nl-NL" dirty="0"/>
              <a:t>Na de tweede Wereldoorlog</a:t>
            </a:r>
          </a:p>
          <a:p>
            <a:r>
              <a:rPr lang="nl-NL" dirty="0"/>
              <a:t>Keuzes voor ontwikkeling commerciële luchtvaart</a:t>
            </a:r>
          </a:p>
          <a:p>
            <a:r>
              <a:rPr lang="nl-NL" dirty="0"/>
              <a:t>Interoperabiliteit, interconnectiviteit, internationale netwerken,</a:t>
            </a:r>
          </a:p>
          <a:p>
            <a:r>
              <a:rPr lang="nl-NL" dirty="0"/>
              <a:t>Selectieve toegang tot high level </a:t>
            </a:r>
            <a:r>
              <a:rPr lang="nl-NL" dirty="0" err="1"/>
              <a:t>playing</a:t>
            </a:r>
            <a:r>
              <a:rPr lang="nl-NL" dirty="0"/>
              <a:t> field</a:t>
            </a:r>
          </a:p>
          <a:p>
            <a:r>
              <a:rPr lang="nl-NL" dirty="0"/>
              <a:t>Op basis van ICAO en haar Annex structuur: </a:t>
            </a:r>
            <a:r>
              <a:rPr lang="nl-NL" dirty="0" err="1"/>
              <a:t>fares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fines</a:t>
            </a:r>
            <a:r>
              <a:rPr lang="nl-NL" dirty="0"/>
              <a:t>, </a:t>
            </a:r>
            <a:r>
              <a:rPr lang="nl-NL" dirty="0" err="1"/>
              <a:t>tarifs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trades</a:t>
            </a:r>
            <a:endParaRPr lang="nl-NL" dirty="0"/>
          </a:p>
          <a:p>
            <a:r>
              <a:rPr lang="nl-NL" dirty="0"/>
              <a:t>Stabiele organisatie, cultuur en wet- en regelgeving</a:t>
            </a:r>
          </a:p>
          <a:p>
            <a:r>
              <a:rPr lang="nl-NL" dirty="0"/>
              <a:t>Gedelegeerde en gedistribueerde verantwoordelijkheden: </a:t>
            </a:r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Airmanship</a:t>
            </a:r>
            <a:endParaRPr lang="nl-NL" dirty="0"/>
          </a:p>
          <a:p>
            <a:r>
              <a:rPr lang="nl-NL" dirty="0"/>
              <a:t>Technologie als vliegwiel van vooruitgang</a:t>
            </a:r>
          </a:p>
          <a:p>
            <a:r>
              <a:rPr lang="nl-NL" dirty="0"/>
              <a:t>Strikte prestatievereisten en </a:t>
            </a:r>
            <a:r>
              <a:rPr lang="nl-NL" dirty="0" err="1"/>
              <a:t>certificaties</a:t>
            </a:r>
            <a:r>
              <a:rPr lang="nl-NL" dirty="0"/>
              <a:t> </a:t>
            </a:r>
          </a:p>
          <a:p>
            <a:r>
              <a:rPr lang="nl-NL" dirty="0"/>
              <a:t>Veiligheid integraal en geïntegreerd in het systeem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8516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 dirty="0">
                <a:solidFill>
                  <a:srgbClr val="004D7D"/>
                </a:solidFill>
              </a:rPr>
              <a:t>© NLR 2019 - NLR | ISASI 2019 Prestation</a:t>
            </a:r>
            <a:endParaRPr lang="en-GB" noProof="0" dirty="0">
              <a:solidFill>
                <a:srgbClr val="004D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BE98-414E-493A-9124-68D86CEA4F8A}" type="slidenum">
              <a:rPr lang="nl-NL" smtClean="0">
                <a:solidFill>
                  <a:srgbClr val="004D7D"/>
                </a:solidFill>
              </a:rPr>
              <a:pPr/>
              <a:t>20</a:t>
            </a:fld>
            <a:endParaRPr lang="nl-NL" dirty="0">
              <a:solidFill>
                <a:srgbClr val="004D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8366" y="625269"/>
            <a:ext cx="5659886" cy="61555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last line of </a:t>
            </a:r>
            <a:r>
              <a:rPr lang="en-US" b="1" dirty="0" err="1"/>
              <a:t>defence</a:t>
            </a:r>
            <a:r>
              <a:rPr lang="en-US" b="1" dirty="0"/>
              <a:t>: Good Airmanship 2.0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9051" y="1613614"/>
            <a:ext cx="10652484" cy="43392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 Personality?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 Competency-based selection?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Problem solving and decision making?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 Mindfulness &amp; self-regulation ability?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 Gaming ability?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 Neurofeedback experience?</a:t>
            </a:r>
            <a:endParaRPr lang="en-GB" sz="3200" dirty="0"/>
          </a:p>
        </p:txBody>
      </p:sp>
      <p:pic>
        <p:nvPicPr>
          <p:cNvPr id="7" name="Picture 2" descr="C:\Users\mohrmann\Desktop\ISASI 2019\ISASI 2019\Selectio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24328" r="27807" b="21035"/>
          <a:stretch/>
        </p:blipFill>
        <p:spPr bwMode="auto">
          <a:xfrm>
            <a:off x="7924800" y="499526"/>
            <a:ext cx="4114800" cy="6221949"/>
          </a:xfrm>
          <a:prstGeom prst="rect">
            <a:avLst/>
          </a:prstGeom>
          <a:ln w="57150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333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1rkab7tlqy5f1.cloudfront.net/LR/Actueel/News/2019/Q4/GS_V%20009.jpg">
            <a:extLst>
              <a:ext uri="{FF2B5EF4-FFF2-40B4-BE49-F238E27FC236}">
                <a16:creationId xmlns:a16="http://schemas.microsoft.com/office/drawing/2014/main" id="{4D5FB731-D91B-4871-8704-D5A2497E7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0"/>
            <a:ext cx="11134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F8BD9C7-95B0-4034-9BC5-2AE2EFB5A213}"/>
              </a:ext>
            </a:extLst>
          </p:cNvPr>
          <p:cNvSpPr txBox="1"/>
          <p:nvPr/>
        </p:nvSpPr>
        <p:spPr>
          <a:xfrm>
            <a:off x="2235685" y="4371410"/>
            <a:ext cx="9956315" cy="2308324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chemeClr val="bg1"/>
                </a:solidFill>
              </a:rPr>
              <a:t>Maak een onderscheid tussen een</a:t>
            </a:r>
          </a:p>
          <a:p>
            <a:r>
              <a:rPr lang="nl-NL" sz="4800" dirty="0">
                <a:solidFill>
                  <a:schemeClr val="bg1"/>
                </a:solidFill>
              </a:rPr>
              <a:t>derivatieve, danwel disruptieve aanpak</a:t>
            </a:r>
          </a:p>
          <a:p>
            <a:r>
              <a:rPr lang="nl-NL" sz="4800" dirty="0">
                <a:solidFill>
                  <a:schemeClr val="bg1"/>
                </a:solidFill>
              </a:rPr>
              <a:t>en test je aannames</a:t>
            </a:r>
          </a:p>
        </p:txBody>
      </p:sp>
    </p:spTree>
    <p:extLst>
      <p:ext uri="{BB962C8B-B14F-4D97-AF65-F5344CB8AC3E}">
        <p14:creationId xmlns:p14="http://schemas.microsoft.com/office/powerpoint/2010/main" val="1611893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A635C-0F7F-4FEA-8B27-55E35F2AC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4905"/>
            <a:ext cx="9144000" cy="1006460"/>
          </a:xfrm>
        </p:spPr>
        <p:txBody>
          <a:bodyPr/>
          <a:lstStyle/>
          <a:p>
            <a:r>
              <a:rPr lang="nl-NL" dirty="0"/>
              <a:t>Omgaan met complexiteit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FC25F8-9195-46B4-8C5B-3254E2276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4819" y="1896453"/>
            <a:ext cx="9144000" cy="4530979"/>
          </a:xfrm>
        </p:spPr>
        <p:txBody>
          <a:bodyPr>
            <a:normAutofit/>
          </a:bodyPr>
          <a:lstStyle/>
          <a:p>
            <a:r>
              <a:rPr lang="nl-NL" dirty="0"/>
              <a:t>Tegenhanger van complexiteit is niet simplisme maar </a:t>
            </a:r>
            <a:r>
              <a:rPr lang="nl-NL" dirty="0">
                <a:solidFill>
                  <a:srgbClr val="FF0000"/>
                </a:solidFill>
              </a:rPr>
              <a:t>transparantie</a:t>
            </a:r>
          </a:p>
          <a:p>
            <a:r>
              <a:rPr lang="nl-NL" dirty="0"/>
              <a:t>Maak </a:t>
            </a:r>
            <a:r>
              <a:rPr lang="nl-NL" dirty="0">
                <a:solidFill>
                  <a:srgbClr val="FF0000"/>
                </a:solidFill>
              </a:rPr>
              <a:t>aannames</a:t>
            </a:r>
            <a:r>
              <a:rPr lang="nl-NL" dirty="0"/>
              <a:t> expliciet: </a:t>
            </a:r>
            <a:r>
              <a:rPr lang="nl-NL" dirty="0" err="1"/>
              <a:t>it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assumption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kills</a:t>
            </a:r>
            <a:r>
              <a:rPr lang="nl-NL" dirty="0"/>
              <a:t> </a:t>
            </a:r>
            <a:r>
              <a:rPr lang="nl-NL" dirty="0" err="1"/>
              <a:t>you</a:t>
            </a:r>
            <a:endParaRPr lang="nl-NL" dirty="0"/>
          </a:p>
          <a:p>
            <a:r>
              <a:rPr lang="nl-NL" dirty="0"/>
              <a:t>Doel van ongevallenonderzoek:</a:t>
            </a:r>
          </a:p>
          <a:p>
            <a:r>
              <a:rPr lang="nl-NL" dirty="0"/>
              <a:t>voorkom herhaling van het voorval </a:t>
            </a:r>
            <a:r>
              <a:rPr lang="nl-NL" i="1" dirty="0"/>
              <a:t>en</a:t>
            </a:r>
            <a:r>
              <a:rPr lang="nl-NL" dirty="0"/>
              <a:t> verbeter het systeem door een </a:t>
            </a:r>
            <a:r>
              <a:rPr lang="nl-NL" dirty="0">
                <a:solidFill>
                  <a:srgbClr val="FF0000"/>
                </a:solidFill>
              </a:rPr>
              <a:t>iteratief ongevallenonderzoeksproces </a:t>
            </a:r>
            <a:r>
              <a:rPr lang="nl-NL" dirty="0"/>
              <a:t>met:</a:t>
            </a:r>
          </a:p>
          <a:p>
            <a:pPr marL="342900" indent="-342900">
              <a:buFontTx/>
              <a:buChar char="-"/>
            </a:pPr>
            <a:r>
              <a:rPr lang="nl-NL" dirty="0"/>
              <a:t>Beschrijvende reconstructie</a:t>
            </a:r>
          </a:p>
          <a:p>
            <a:pPr marL="342900" indent="-342900">
              <a:buFontTx/>
              <a:buChar char="-"/>
            </a:pPr>
            <a:r>
              <a:rPr lang="nl-NL" dirty="0"/>
              <a:t>Analytische interpretatie</a:t>
            </a:r>
          </a:p>
          <a:p>
            <a:pPr marL="342900" indent="-342900">
              <a:buFontTx/>
              <a:buChar char="-"/>
            </a:pPr>
            <a:r>
              <a:rPr lang="nl-NL" dirty="0"/>
              <a:t>Adaptieve interventie</a:t>
            </a:r>
          </a:p>
          <a:p>
            <a:r>
              <a:rPr lang="nl-NL" dirty="0">
                <a:solidFill>
                  <a:srgbClr val="FF0000"/>
                </a:solidFill>
              </a:rPr>
              <a:t>Combineer</a:t>
            </a:r>
            <a:r>
              <a:rPr lang="nl-NL" dirty="0"/>
              <a:t> zienswijzen en werkwijzen (flight BA38, 2008)</a:t>
            </a:r>
          </a:p>
          <a:p>
            <a:r>
              <a:rPr lang="nl-NL" dirty="0">
                <a:solidFill>
                  <a:srgbClr val="FF0000"/>
                </a:solidFill>
              </a:rPr>
              <a:t>Prospectief handelen</a:t>
            </a:r>
            <a:r>
              <a:rPr lang="nl-NL" dirty="0"/>
              <a:t>: redeneer van </a:t>
            </a:r>
            <a:r>
              <a:rPr lang="nl-NL" dirty="0" err="1"/>
              <a:t>insight</a:t>
            </a:r>
            <a:r>
              <a:rPr lang="nl-NL" dirty="0"/>
              <a:t> via </a:t>
            </a:r>
            <a:r>
              <a:rPr lang="nl-NL" dirty="0" err="1"/>
              <a:t>oversight</a:t>
            </a:r>
            <a:r>
              <a:rPr lang="nl-NL" dirty="0"/>
              <a:t> naar </a:t>
            </a:r>
            <a:r>
              <a:rPr lang="nl-NL" dirty="0" err="1"/>
              <a:t>foresight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9593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" descr="image001">
            <a:extLst>
              <a:ext uri="{FF2B5EF4-FFF2-40B4-BE49-F238E27FC236}">
                <a16:creationId xmlns:a16="http://schemas.microsoft.com/office/drawing/2014/main" id="{2D17FD57-0D22-47AC-A618-5135C6F11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679"/>
            <a:ext cx="12187237" cy="685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34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1D9E25-B70C-4C99-9ECE-E29BDC818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165"/>
            <a:ext cx="9144000" cy="1024215"/>
          </a:xfrm>
        </p:spPr>
        <p:txBody>
          <a:bodyPr/>
          <a:lstStyle/>
          <a:p>
            <a:r>
              <a:rPr lang="nl-NL" dirty="0"/>
              <a:t>Is risico kans maal effect?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B0B3E5-8245-47F2-9E71-068D62D79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234419"/>
            <a:ext cx="9144000" cy="516573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l-NL" sz="2800" dirty="0"/>
              <a:t>Een dimensieanalyse leert ons: R = a/E*I/A*E</a:t>
            </a:r>
          </a:p>
          <a:p>
            <a:endParaRPr lang="nl-NL" dirty="0"/>
          </a:p>
          <a:p>
            <a:pPr algn="l"/>
            <a:r>
              <a:rPr lang="nl-NL" dirty="0"/>
              <a:t>Het risico over de </a:t>
            </a:r>
            <a:r>
              <a:rPr lang="nl-NL" i="1" dirty="0"/>
              <a:t>gehele</a:t>
            </a:r>
            <a:r>
              <a:rPr lang="nl-NL" dirty="0"/>
              <a:t> populatie is het product van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Ongevalsfrequentie (a/E),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Gevolgen (I/A)</a:t>
            </a:r>
          </a:p>
          <a:p>
            <a:pPr algn="l"/>
            <a:r>
              <a:rPr lang="nl-NL" dirty="0"/>
              <a:t>	EN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omvang van de populatie (E).</a:t>
            </a:r>
          </a:p>
          <a:p>
            <a:pPr algn="l"/>
            <a:endParaRPr lang="nl-NL" dirty="0"/>
          </a:p>
          <a:p>
            <a:pPr algn="l"/>
            <a:r>
              <a:rPr lang="nl-NL" dirty="0"/>
              <a:t>In de commerciële luchtvaart speelt de ‘common mode failure’ een rol:</a:t>
            </a:r>
          </a:p>
          <a:p>
            <a:pPr algn="l"/>
            <a:r>
              <a:rPr lang="nl-NL" dirty="0"/>
              <a:t>Veel identieke vliegtuigen die vrijwel op dezelfde wijze kunnen falen</a:t>
            </a:r>
          </a:p>
          <a:p>
            <a:pPr algn="l"/>
            <a:r>
              <a:rPr lang="nl-NL" dirty="0"/>
              <a:t>Dwingen tot herkennen en verklaren van bezwijken en falen:</a:t>
            </a:r>
          </a:p>
          <a:p>
            <a:pPr algn="l"/>
            <a:r>
              <a:rPr lang="nl-NL" dirty="0"/>
              <a:t>Voorzorgbeginsel is primair: bedrijfszekerheid, publieksvertrouwen, veiligheid</a:t>
            </a:r>
          </a:p>
          <a:p>
            <a:pPr algn="l"/>
            <a:r>
              <a:rPr lang="nl-NL" dirty="0"/>
              <a:t>Ongevallenonderzoek is wezenlijk element in het luchtvaartsysteem</a:t>
            </a:r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4" name="Picture 6" descr="Geen fotobeschrijving beschikbaar.">
            <a:extLst>
              <a:ext uri="{FF2B5EF4-FFF2-40B4-BE49-F238E27FC236}">
                <a16:creationId xmlns:a16="http://schemas.microsoft.com/office/drawing/2014/main" id="{8F5284B3-4056-47D7-9960-3C2E93A3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1" y="1413877"/>
            <a:ext cx="287655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9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31B4E-3AEB-45BC-8E00-A721F9EB6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0" y="1771233"/>
            <a:ext cx="10515600" cy="75395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400" dirty="0"/>
              <a:t>Categoriseren van risico’s</a:t>
            </a:r>
            <a:br>
              <a:rPr lang="nl-NL" sz="4400" dirty="0"/>
            </a:br>
            <a:br>
              <a:rPr lang="nl-NL" sz="4400" dirty="0"/>
            </a:br>
            <a:r>
              <a:rPr lang="nl-NL" sz="3600" dirty="0"/>
              <a:t>Elke benadering heeft een eigen oriëntatie met</a:t>
            </a:r>
            <a:br>
              <a:rPr lang="nl-NL" sz="3600" dirty="0"/>
            </a:br>
            <a:r>
              <a:rPr lang="nl-NL" sz="3600" dirty="0"/>
              <a:t>specifieke sterkten en zwakten 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DF260BF-8C77-493F-BFF5-A93F25CEE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407538"/>
              </p:ext>
            </p:extLst>
          </p:nvPr>
        </p:nvGraphicFramePr>
        <p:xfrm>
          <a:off x="2116831" y="2823673"/>
          <a:ext cx="7958337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671">
                  <a:extLst>
                    <a:ext uri="{9D8B030D-6E8A-4147-A177-3AD203B41FA5}">
                      <a16:colId xmlns:a16="http://schemas.microsoft.com/office/drawing/2014/main" val="113379598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777768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13666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r>
                        <a:rPr lang="nl-NL" dirty="0" err="1"/>
                        <a:t>Orientatie</a:t>
                      </a:r>
                      <a:endParaRPr lang="nl-NL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r>
                        <a:rPr lang="nl-NL" dirty="0" err="1"/>
                        <a:t>Beleidasaspecten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r>
                        <a:rPr lang="nl-NL" dirty="0"/>
                        <a:t>Kennisaspecten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61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r>
                        <a:rPr lang="nl-NL" dirty="0"/>
                        <a:t>Generieke onderwerpen,</a:t>
                      </a:r>
                    </a:p>
                    <a:p>
                      <a:r>
                        <a:rPr lang="nl-NL" dirty="0"/>
                        <a:t>epidemiologie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r>
                        <a:rPr lang="nl-NL" dirty="0"/>
                        <a:t>Grote gegevensbestanden,</a:t>
                      </a:r>
                    </a:p>
                    <a:p>
                      <a:r>
                        <a:rPr lang="nl-NL" dirty="0"/>
                        <a:t>patronen,</a:t>
                      </a:r>
                    </a:p>
                    <a:p>
                      <a:r>
                        <a:rPr lang="nl-NL" dirty="0"/>
                        <a:t>trends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r>
                        <a:rPr lang="nl-NL" dirty="0"/>
                        <a:t>Mens-, voertuig-, infrastructuurkenmerken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318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r>
                        <a:rPr lang="nl-NL" dirty="0"/>
                        <a:t>Specifieke onderwerpen,</a:t>
                      </a:r>
                    </a:p>
                    <a:p>
                      <a:r>
                        <a:rPr lang="nl-NL" dirty="0" err="1"/>
                        <a:t>casuistiek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r>
                        <a:rPr lang="nl-NL" dirty="0"/>
                        <a:t>Risico normen,</a:t>
                      </a:r>
                    </a:p>
                    <a:p>
                      <a:r>
                        <a:rPr lang="nl-NL" dirty="0"/>
                        <a:t>Gevaarlijke stoffen,</a:t>
                      </a:r>
                    </a:p>
                    <a:p>
                      <a:r>
                        <a:rPr lang="nl-NL" dirty="0"/>
                        <a:t>doelgroepen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r>
                        <a:rPr lang="nl-NL" dirty="0"/>
                        <a:t>Diepgaand onderzoek ongevallen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142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81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4A483-A9FB-4C8A-A6A5-AC0AAD0A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872" y="371467"/>
            <a:ext cx="10515600" cy="793765"/>
          </a:xfrm>
        </p:spPr>
        <p:txBody>
          <a:bodyPr>
            <a:normAutofit/>
          </a:bodyPr>
          <a:lstStyle/>
          <a:p>
            <a:r>
              <a:rPr lang="nl-NL" sz="3600" dirty="0"/>
              <a:t>De rol van ongevallenonderzoek in veiligheidsdenken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279F7F-6F5D-4721-892C-F78323FA5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2872" y="1553299"/>
            <a:ext cx="10515600" cy="4820867"/>
          </a:xfrm>
        </p:spPr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chemeClr val="tx1"/>
                </a:solidFill>
              </a:rPr>
              <a:t>Iedereen en elk domein heeft een eigen definitie, zienswijze en benadering: historisch en </a:t>
            </a:r>
            <a:r>
              <a:rPr lang="nl-NL" dirty="0" err="1">
                <a:solidFill>
                  <a:schemeClr val="tx1"/>
                </a:solidFill>
              </a:rPr>
              <a:t>domeinspecifiek</a:t>
            </a:r>
            <a:r>
              <a:rPr lang="nl-NL" dirty="0">
                <a:solidFill>
                  <a:schemeClr val="tx1"/>
                </a:solidFill>
              </a:rPr>
              <a:t> bepaald</a:t>
            </a:r>
          </a:p>
          <a:p>
            <a:r>
              <a:rPr lang="nl-NL" dirty="0">
                <a:solidFill>
                  <a:schemeClr val="tx1"/>
                </a:solidFill>
              </a:rPr>
              <a:t>Arbo- versus procesveiligheid</a:t>
            </a:r>
          </a:p>
          <a:p>
            <a:r>
              <a:rPr lang="nl-NL" dirty="0">
                <a:solidFill>
                  <a:schemeClr val="tx1"/>
                </a:solidFill>
              </a:rPr>
              <a:t>Technisch versus gedrag</a:t>
            </a:r>
          </a:p>
          <a:p>
            <a:r>
              <a:rPr lang="nl-NL" dirty="0">
                <a:solidFill>
                  <a:schemeClr val="tx1"/>
                </a:solidFill>
              </a:rPr>
              <a:t>Intern versus extern</a:t>
            </a:r>
          </a:p>
          <a:p>
            <a:r>
              <a:rPr lang="nl-NL" dirty="0">
                <a:solidFill>
                  <a:schemeClr val="tx1"/>
                </a:solidFill>
              </a:rPr>
              <a:t>Normale bedrijfsvoering versus afwijkende omstandigheden</a:t>
            </a:r>
          </a:p>
          <a:p>
            <a:r>
              <a:rPr lang="nl-NL" dirty="0">
                <a:solidFill>
                  <a:schemeClr val="tx1"/>
                </a:solidFill>
              </a:rPr>
              <a:t>Deterministisch versus probabilistisch</a:t>
            </a:r>
          </a:p>
          <a:p>
            <a:r>
              <a:rPr lang="nl-NL" dirty="0">
                <a:solidFill>
                  <a:schemeClr val="tx1"/>
                </a:solidFill>
              </a:rPr>
              <a:t>Ontwerpmaatregelen versus managen van bedrijfsvoering</a:t>
            </a:r>
          </a:p>
          <a:p>
            <a:r>
              <a:rPr lang="nl-NL" dirty="0">
                <a:solidFill>
                  <a:schemeClr val="tx1"/>
                </a:solidFill>
              </a:rPr>
              <a:t>Voorzorg versus veerkracht</a:t>
            </a:r>
          </a:p>
          <a:p>
            <a:r>
              <a:rPr lang="nl-NL" dirty="0">
                <a:solidFill>
                  <a:schemeClr val="tx1"/>
                </a:solidFill>
              </a:rPr>
              <a:t>Voorzien of omgaan met het onverwachte?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Diversiteit leidt tot controverses en scholenstrijd: dialectiek zonder synthese tussen maatschappelijke actoren, wetenschappelijke disciplines en toepassingsdomeinen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2" descr="Afbeeldingsresultaat voor zwarte zwaan">
            <a:extLst>
              <a:ext uri="{FF2B5EF4-FFF2-40B4-BE49-F238E27FC236}">
                <a16:creationId xmlns:a16="http://schemas.microsoft.com/office/drawing/2014/main" id="{8E5A38CA-11CE-4FAF-89C3-0F9F3D0C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830" y="2298346"/>
            <a:ext cx="4571209" cy="271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09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D80C4-B51C-4C38-B77E-A13A341F7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180" y="661679"/>
            <a:ext cx="10515600" cy="1051065"/>
          </a:xfrm>
        </p:spPr>
        <p:txBody>
          <a:bodyPr>
            <a:noAutofit/>
          </a:bodyPr>
          <a:lstStyle/>
          <a:p>
            <a:r>
              <a:rPr lang="nl-NL" sz="3600" dirty="0"/>
              <a:t>Veiligheid in de luchtvaart:</a:t>
            </a:r>
            <a:br>
              <a:rPr lang="nl-NL" sz="3600" dirty="0"/>
            </a:br>
            <a:r>
              <a:rPr lang="nl-NL" sz="3600" dirty="0"/>
              <a:t>centrale rol van ongevallenonderzoek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0C0A32-37DB-4CE8-86B3-46D054ED1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771" y="1712744"/>
            <a:ext cx="10515600" cy="4901120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dirty="0">
                <a:solidFill>
                  <a:schemeClr val="tx1"/>
                </a:solidFill>
              </a:rPr>
              <a:t>De oorsprong: ICAO Annex 13, sinds 1951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Modeleren onderzoekbenadering in analogie met internationale zeescheepvaart</a:t>
            </a:r>
          </a:p>
          <a:p>
            <a:r>
              <a:rPr lang="nl-NL" dirty="0">
                <a:solidFill>
                  <a:schemeClr val="tx1"/>
                </a:solidFill>
              </a:rPr>
              <a:t>Leren van gebleken gebreken en voorkomen van herhaling van het voorval</a:t>
            </a:r>
          </a:p>
          <a:p>
            <a:r>
              <a:rPr lang="nl-NL" dirty="0">
                <a:solidFill>
                  <a:schemeClr val="tx1"/>
                </a:solidFill>
              </a:rPr>
              <a:t>Startpunt bij reconstructie en analyse van het voorval: wat ging er hoe mis en waarom?</a:t>
            </a:r>
          </a:p>
          <a:p>
            <a:r>
              <a:rPr lang="nl-NL" dirty="0">
                <a:solidFill>
                  <a:schemeClr val="tx1"/>
                </a:solidFill>
              </a:rPr>
              <a:t>Diepgaande casuïstiek door deskundig onderzoek: The </a:t>
            </a:r>
            <a:r>
              <a:rPr lang="nl-NL" dirty="0" err="1">
                <a:solidFill>
                  <a:schemeClr val="tx1"/>
                </a:solidFill>
              </a:rPr>
              <a:t>devil</a:t>
            </a:r>
            <a:r>
              <a:rPr lang="nl-NL" dirty="0">
                <a:solidFill>
                  <a:schemeClr val="tx1"/>
                </a:solidFill>
              </a:rPr>
              <a:t> is in </a:t>
            </a:r>
            <a:r>
              <a:rPr lang="nl-NL" dirty="0" err="1">
                <a:solidFill>
                  <a:schemeClr val="tx1"/>
                </a:solidFill>
              </a:rPr>
              <a:t>the</a:t>
            </a:r>
            <a:r>
              <a:rPr lang="nl-NL" dirty="0">
                <a:solidFill>
                  <a:schemeClr val="tx1"/>
                </a:solidFill>
              </a:rPr>
              <a:t> detail</a:t>
            </a:r>
          </a:p>
          <a:p>
            <a:r>
              <a:rPr lang="nl-NL" dirty="0">
                <a:solidFill>
                  <a:schemeClr val="tx1"/>
                </a:solidFill>
              </a:rPr>
              <a:t>Iconische ongevallen leiden tot structurele aanpassingen</a:t>
            </a:r>
          </a:p>
          <a:p>
            <a:r>
              <a:rPr lang="nl-NL" dirty="0">
                <a:solidFill>
                  <a:schemeClr val="tx1"/>
                </a:solidFill>
              </a:rPr>
              <a:t>Ongevallenonderzoek als probleemverschaffer voor kennisontwikkeling</a:t>
            </a:r>
          </a:p>
          <a:p>
            <a:r>
              <a:rPr lang="nl-NL" dirty="0">
                <a:solidFill>
                  <a:schemeClr val="tx1"/>
                </a:solidFill>
              </a:rPr>
              <a:t>Centrale rol voor de Staat als toezichthouder namens ICAO</a:t>
            </a:r>
          </a:p>
          <a:p>
            <a:r>
              <a:rPr lang="nl-NL" dirty="0">
                <a:solidFill>
                  <a:schemeClr val="tx1"/>
                </a:solidFill>
              </a:rPr>
              <a:t>Druk van publieke betrokkenheid, beleving, waardering en acceptatie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Picture 10" descr="https://cdn.businessinsider.nl/wp-content/uploads/2019/06/first-passenger-klm-1500x1080-1024x737-1.jpg">
            <a:extLst>
              <a:ext uri="{FF2B5EF4-FFF2-40B4-BE49-F238E27FC236}">
                <a16:creationId xmlns:a16="http://schemas.microsoft.com/office/drawing/2014/main" id="{16801851-88DE-46C1-9C05-2E391121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55" y="0"/>
            <a:ext cx="3909945" cy="281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85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CBC7E-71AA-4D80-AA37-3A7F569C5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432"/>
            <a:ext cx="9144000" cy="784518"/>
          </a:xfrm>
        </p:spPr>
        <p:txBody>
          <a:bodyPr>
            <a:normAutofit/>
          </a:bodyPr>
          <a:lstStyle/>
          <a:p>
            <a:r>
              <a:rPr lang="nl-NL" sz="4000" dirty="0"/>
              <a:t>Geleidelijke groei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79A4BF-D7D8-4593-BA98-C41303E91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68" y="1385981"/>
            <a:ext cx="10886983" cy="5580769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Van oudsher vakinhoudelijke aandacht:</a:t>
            </a:r>
          </a:p>
          <a:p>
            <a:pPr marL="342900" indent="-342900">
              <a:buFontTx/>
              <a:buChar char="-"/>
            </a:pPr>
            <a:r>
              <a:rPr lang="nl-NL" dirty="0"/>
              <a:t>Relatie met tuchtrecht</a:t>
            </a:r>
          </a:p>
          <a:p>
            <a:pPr marL="342900" indent="-342900">
              <a:buFontTx/>
              <a:buChar char="-"/>
            </a:pPr>
            <a:r>
              <a:rPr lang="nl-NL" dirty="0"/>
              <a:t>Relatie met schuldvraag: </a:t>
            </a:r>
            <a:r>
              <a:rPr lang="nl-NL" dirty="0" err="1"/>
              <a:t>probable</a:t>
            </a:r>
            <a:r>
              <a:rPr lang="nl-NL" dirty="0"/>
              <a:t> </a:t>
            </a:r>
            <a:r>
              <a:rPr lang="nl-NL" dirty="0" err="1"/>
              <a:t>cause</a:t>
            </a: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Rol van de Staat als belanghebbende</a:t>
            </a:r>
          </a:p>
          <a:p>
            <a:pPr marL="342900" indent="-342900">
              <a:buFontTx/>
              <a:buChar char="-"/>
            </a:pPr>
            <a:r>
              <a:rPr lang="nl-NL" dirty="0"/>
              <a:t>Protocollaire benadering: Annex 13</a:t>
            </a:r>
          </a:p>
          <a:p>
            <a:pPr marL="342900" indent="-342900">
              <a:buFontTx/>
              <a:buChar char="-"/>
            </a:pPr>
            <a:r>
              <a:rPr lang="nl-NL" dirty="0"/>
              <a:t>Primaat voor specifieke, selectieve vakdeskundigheid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r>
              <a:rPr lang="nl-NL" dirty="0"/>
              <a:t>In toenemende mate maatschappelijke aandacht:</a:t>
            </a:r>
          </a:p>
          <a:p>
            <a:pPr marL="342900" indent="-342900">
              <a:buFontTx/>
              <a:buChar char="-"/>
            </a:pPr>
            <a:r>
              <a:rPr lang="nl-NL" dirty="0"/>
              <a:t> Publieke waardering en beleving: multimodale organisaties, </a:t>
            </a:r>
            <a:r>
              <a:rPr lang="nl-NL" dirty="0" err="1"/>
              <a:t>multisectorale</a:t>
            </a:r>
            <a:r>
              <a:rPr lang="nl-NL" dirty="0"/>
              <a:t> doorbraken</a:t>
            </a:r>
          </a:p>
          <a:p>
            <a:pPr marL="342900" indent="-342900">
              <a:buFontTx/>
              <a:buChar char="-"/>
            </a:pPr>
            <a:r>
              <a:rPr lang="nl-NL" dirty="0"/>
              <a:t>Rol slachtoffers en aandacht voor nabestaanden</a:t>
            </a:r>
          </a:p>
          <a:p>
            <a:pPr marL="342900" indent="-342900">
              <a:buFontTx/>
              <a:buChar char="-"/>
            </a:pPr>
            <a:r>
              <a:rPr lang="nl-NL" dirty="0"/>
              <a:t>Aandacht voor management van bedrijfsvoering en overheidstoezicht</a:t>
            </a:r>
          </a:p>
          <a:p>
            <a:pPr marL="342900" indent="-342900">
              <a:buFontTx/>
              <a:buChar char="-"/>
            </a:pPr>
            <a:r>
              <a:rPr lang="nl-NL" dirty="0"/>
              <a:t>Wie onderzoekt: onafhankelijk en deskundig</a:t>
            </a:r>
          </a:p>
          <a:p>
            <a:r>
              <a:rPr lang="nl-NL" dirty="0"/>
              <a:t>De Van Vollenhoven doctrine:</a:t>
            </a:r>
          </a:p>
          <a:p>
            <a:r>
              <a:rPr lang="nl-NL" dirty="0"/>
              <a:t>Independent </a:t>
            </a:r>
            <a:r>
              <a:rPr lang="nl-NL" dirty="0" err="1"/>
              <a:t>Investigation</a:t>
            </a:r>
            <a:r>
              <a:rPr lang="nl-NL" dirty="0"/>
              <a:t>, a </a:t>
            </a:r>
            <a:r>
              <a:rPr lang="nl-NL" dirty="0" err="1"/>
              <a:t>Citizens</a:t>
            </a:r>
            <a:r>
              <a:rPr lang="nl-NL" dirty="0"/>
              <a:t>’ Right, </a:t>
            </a:r>
            <a:r>
              <a:rPr lang="nl-NL" dirty="0" err="1"/>
              <a:t>Societies</a:t>
            </a:r>
            <a:r>
              <a:rPr lang="nl-NL" dirty="0"/>
              <a:t>’ </a:t>
            </a:r>
            <a:r>
              <a:rPr lang="nl-NL" dirty="0" err="1"/>
              <a:t>Duty</a:t>
            </a:r>
            <a:endParaRPr lang="nl-NL" dirty="0"/>
          </a:p>
        </p:txBody>
      </p:sp>
      <p:pic>
        <p:nvPicPr>
          <p:cNvPr id="6" name="Picture 3" descr="PH-TCR 2 26-01-1947">
            <a:extLst>
              <a:ext uri="{FF2B5EF4-FFF2-40B4-BE49-F238E27FC236}">
                <a16:creationId xmlns:a16="http://schemas.microsoft.com/office/drawing/2014/main" id="{AC88534C-68BC-4C16-A3D9-1B49224B8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30" y="0"/>
            <a:ext cx="3864070" cy="26003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63842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4EE97-56EE-4DEA-9733-AA6F5746F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591" y="75460"/>
            <a:ext cx="9144000" cy="749008"/>
          </a:xfrm>
        </p:spPr>
        <p:txBody>
          <a:bodyPr>
            <a:normAutofit/>
          </a:bodyPr>
          <a:lstStyle/>
          <a:p>
            <a:r>
              <a:rPr lang="nl-NL" sz="4000" dirty="0"/>
              <a:t>Beperkingen en belemmeringen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B71EBE-2DF3-4C8A-987B-487AD6EA1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316" y="1095977"/>
            <a:ext cx="9144000" cy="5588494"/>
          </a:xfrm>
        </p:spPr>
        <p:txBody>
          <a:bodyPr>
            <a:normAutofit fontScale="85000" lnSpcReduction="10000"/>
          </a:bodyPr>
          <a:lstStyle/>
          <a:p>
            <a:r>
              <a:rPr lang="nl-NL" dirty="0"/>
              <a:t>Vooral wetenschappelijk: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Van oudsher focus op technische betrouwbaarheid en veiligheid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Voorkeur voor complexe modellen en generieke theorieën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Heuristieken en metaforen als ‘verklarende’ variabelen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Onderwaardering operationele ervaring vliegers, operators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Veronachtzamen tijdlijn in reconstructie/ongevalsscenario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Verwaarloosbaar geacht risico van kleine kans op grote gevolgen</a:t>
            </a:r>
          </a:p>
          <a:p>
            <a:endParaRPr lang="nl-NL" dirty="0"/>
          </a:p>
          <a:p>
            <a:r>
              <a:rPr lang="nl-NL" dirty="0"/>
              <a:t>Fundamentele verschillen in formele logica: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Klassieke wetenschap: inductie en deductie (waarschijnlijkheid, waarheidsgehalte)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Forensische wetenschap: abductie (</a:t>
            </a:r>
            <a:r>
              <a:rPr lang="nl-NL" dirty="0" err="1"/>
              <a:t>reasonable</a:t>
            </a:r>
            <a:r>
              <a:rPr lang="nl-NL" dirty="0"/>
              <a:t>, </a:t>
            </a:r>
            <a:r>
              <a:rPr lang="nl-NL" dirty="0" err="1"/>
              <a:t>plausible</a:t>
            </a:r>
            <a:r>
              <a:rPr lang="nl-NL" dirty="0"/>
              <a:t>, </a:t>
            </a:r>
            <a:r>
              <a:rPr lang="nl-NL" dirty="0" err="1"/>
              <a:t>credible</a:t>
            </a:r>
            <a:r>
              <a:rPr lang="nl-NL" dirty="0"/>
              <a:t>)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r>
              <a:rPr lang="nl-NL" dirty="0"/>
              <a:t>Nieuwe domeinen: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Besluitvorming, beleving en waardering van risico’s (</a:t>
            </a:r>
            <a:r>
              <a:rPr lang="nl-NL" dirty="0" err="1"/>
              <a:t>Kahnemann</a:t>
            </a:r>
            <a:r>
              <a:rPr lang="nl-NL" dirty="0"/>
              <a:t>, </a:t>
            </a:r>
            <a:r>
              <a:rPr lang="nl-NL" dirty="0" err="1"/>
              <a:t>Taleb</a:t>
            </a:r>
            <a:r>
              <a:rPr lang="nl-NL" dirty="0"/>
              <a:t>)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Grote gegevensbestanden, data </a:t>
            </a:r>
            <a:r>
              <a:rPr lang="nl-NL" dirty="0" err="1"/>
              <a:t>mining</a:t>
            </a: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pic>
        <p:nvPicPr>
          <p:cNvPr id="4" name="Picture 2" descr="The Swiss Cheese Model">
            <a:hlinkClick r:id="rId2"/>
            <a:extLst>
              <a:ext uri="{FF2B5EF4-FFF2-40B4-BE49-F238E27FC236}">
                <a16:creationId xmlns:a16="http://schemas.microsoft.com/office/drawing/2014/main" id="{8B1AE05C-C525-4629-B372-669CC9304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921" y="824468"/>
            <a:ext cx="4034080" cy="291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4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4691F-53E5-49C4-A48B-0027A28B8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569" y="310718"/>
            <a:ext cx="9144000" cy="713497"/>
          </a:xfrm>
        </p:spPr>
        <p:txBody>
          <a:bodyPr>
            <a:normAutofit fontScale="90000"/>
          </a:bodyPr>
          <a:lstStyle/>
          <a:p>
            <a:r>
              <a:rPr lang="nl-NL" sz="4000" dirty="0"/>
              <a:t>Veranderingen, aanpassingen en onzekerheden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441698-C37E-4C6D-81AA-007D96E89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1669679"/>
            <a:ext cx="9144000" cy="4281334"/>
          </a:xfrm>
        </p:spPr>
        <p:txBody>
          <a:bodyPr>
            <a:normAutofit lnSpcReduction="10000"/>
          </a:bodyPr>
          <a:lstStyle/>
          <a:p>
            <a:r>
              <a:rPr lang="nl-NL" dirty="0"/>
              <a:t>Hoe gaan we om met sluipende veranderingen?</a:t>
            </a:r>
          </a:p>
          <a:p>
            <a:r>
              <a:rPr lang="nl-NL" dirty="0"/>
              <a:t>In het ontwerpen van </a:t>
            </a:r>
            <a:r>
              <a:rPr lang="nl-NL" dirty="0" err="1"/>
              <a:t>derivate</a:t>
            </a:r>
            <a:r>
              <a:rPr lang="nl-NL" dirty="0"/>
              <a:t> varianten en schaalvergroting</a:t>
            </a:r>
          </a:p>
          <a:p>
            <a:r>
              <a:rPr lang="nl-NL" dirty="0"/>
              <a:t>In het verdienmodel: neoliberalisme en bezuinigingen</a:t>
            </a:r>
          </a:p>
          <a:p>
            <a:r>
              <a:rPr lang="nl-NL" dirty="0"/>
              <a:t>Nieuwe kennisbehoeften</a:t>
            </a:r>
          </a:p>
          <a:p>
            <a:r>
              <a:rPr lang="nl-NL" dirty="0"/>
              <a:t>Voorzien van nog onbekende gevaren en risico’s</a:t>
            </a:r>
          </a:p>
          <a:p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r>
              <a:rPr lang="nl-NL" dirty="0"/>
              <a:t> of </a:t>
            </a:r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forgotten</a:t>
            </a:r>
            <a:r>
              <a:rPr lang="nl-NL" dirty="0"/>
              <a:t>?</a:t>
            </a:r>
          </a:p>
          <a:p>
            <a:r>
              <a:rPr lang="nl-NL" dirty="0"/>
              <a:t>Inspelen op beleidsvoornemens:</a:t>
            </a:r>
          </a:p>
          <a:p>
            <a:r>
              <a:rPr lang="nl-NL" dirty="0"/>
              <a:t>Duurzaam, Circulair, Adaptief, Horizon 2050</a:t>
            </a:r>
          </a:p>
          <a:p>
            <a:endParaRPr lang="nl-NL" dirty="0"/>
          </a:p>
          <a:p>
            <a:r>
              <a:rPr lang="nl-NL" dirty="0"/>
              <a:t>Maar eerst: leren uit gebleken gebreken, de B737MAX case</a:t>
            </a:r>
          </a:p>
          <a:p>
            <a:endParaRPr lang="nl-NL" dirty="0"/>
          </a:p>
        </p:txBody>
      </p:sp>
      <p:pic>
        <p:nvPicPr>
          <p:cNvPr id="5" name="Picture 4" descr="Afbeeldingsresultaat voor cracks in CFM56 engine fan blades">
            <a:extLst>
              <a:ext uri="{FF2B5EF4-FFF2-40B4-BE49-F238E27FC236}">
                <a16:creationId xmlns:a16="http://schemas.microsoft.com/office/drawing/2014/main" id="{B5ACA428-D536-425E-A337-503C0F653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616298"/>
            <a:ext cx="3248025" cy="433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FDE11120D20042A99BF90373A0F96B" ma:contentTypeVersion="11" ma:contentTypeDescription="Een nieuw document maken." ma:contentTypeScope="" ma:versionID="e8246fe2c3eab7c3059eaa7eff57148f">
  <xsd:schema xmlns:xsd="http://www.w3.org/2001/XMLSchema" xmlns:xs="http://www.w3.org/2001/XMLSchema" xmlns:p="http://schemas.microsoft.com/office/2006/metadata/properties" xmlns:ns2="c9d282b3-5047-4aaa-ab6f-6334b9ec67d3" targetNamespace="http://schemas.microsoft.com/office/2006/metadata/properties" ma:root="true" ma:fieldsID="05c59a06f4ff90f96c9c22eb28b887fd" ns2:_="">
    <xsd:import namespace="c9d282b3-5047-4aaa-ab6f-6334b9ec67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282b3-5047-4aaa-ab6f-6334b9ec67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03522C-ECAB-4746-B87E-F6D6E585979F}"/>
</file>

<file path=customXml/itemProps2.xml><?xml version="1.0" encoding="utf-8"?>
<ds:datastoreItem xmlns:ds="http://schemas.openxmlformats.org/officeDocument/2006/customXml" ds:itemID="{C49B0BDA-1CB0-4D8C-A0B8-C7FEABF980E6}"/>
</file>

<file path=customXml/itemProps3.xml><?xml version="1.0" encoding="utf-8"?>
<ds:datastoreItem xmlns:ds="http://schemas.openxmlformats.org/officeDocument/2006/customXml" ds:itemID="{98A7B180-B782-434C-A3FA-A011BE4BBDC5}"/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1280</Words>
  <Application>Microsoft Office PowerPoint</Application>
  <PresentationFormat>Breedbeeld</PresentationFormat>
  <Paragraphs>224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Kantoorthema</vt:lpstr>
      <vt:lpstr>NVRB Symposium 13 April 2022 </vt:lpstr>
      <vt:lpstr>Oorsprong van de veiligheid in de luchtvaart</vt:lpstr>
      <vt:lpstr>Is risico kans maal effect?</vt:lpstr>
      <vt:lpstr>Categoriseren van risico’s  Elke benadering heeft een eigen oriëntatie met specifieke sterkten en zwakten </vt:lpstr>
      <vt:lpstr>De rol van ongevallenonderzoek in veiligheidsdenken</vt:lpstr>
      <vt:lpstr>Veiligheid in de luchtvaart: centrale rol van ongevallenonderzoek</vt:lpstr>
      <vt:lpstr>Geleidelijke groei</vt:lpstr>
      <vt:lpstr>Beperkingen en belemmeringen</vt:lpstr>
      <vt:lpstr>Veranderingen, aanpassingen en onzekerheden</vt:lpstr>
      <vt:lpstr>PowerPoint-presentatie</vt:lpstr>
      <vt:lpstr>PowerPoint-presentatie</vt:lpstr>
      <vt:lpstr>PowerPoint-presentatie</vt:lpstr>
      <vt:lpstr> leren van iconische ongevallen: Lauda Air en Air France 447? of leren van wat er goed ging: QF 32, Hudson, Bagdad?</vt:lpstr>
      <vt:lpstr>Hoe leren we: case based learning</vt:lpstr>
      <vt:lpstr>Evidence based learning</vt:lpstr>
      <vt:lpstr>Interventions by serendipity</vt:lpstr>
      <vt:lpstr>Waar staan we nu?</vt:lpstr>
      <vt:lpstr>PowerPoint-presentatie</vt:lpstr>
      <vt:lpstr>PowerPoint-presentatie</vt:lpstr>
      <vt:lpstr>The last line of defence: Good Airmanship 2.0</vt:lpstr>
      <vt:lpstr>PowerPoint-presentatie</vt:lpstr>
      <vt:lpstr>Omgaan met complexiteit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NVRB Symposium 13 April 2022 </dc:title>
  <dc:creator>Stoop Kindunos</dc:creator>
  <cp:lastModifiedBy>Stoop Kindunos</cp:lastModifiedBy>
  <cp:revision>28</cp:revision>
  <cp:lastPrinted>2022-04-12T09:35:23Z</cp:lastPrinted>
  <dcterms:created xsi:type="dcterms:W3CDTF">2022-04-11T19:12:50Z</dcterms:created>
  <dcterms:modified xsi:type="dcterms:W3CDTF">2022-04-12T15:54:41Z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0x01010086FDE11120D20042A99BF90373A0F96B</vt:lpwstr>
  </property>
</Properties>
</file>